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94" r:id="rId4"/>
    <p:sldId id="295" r:id="rId5"/>
    <p:sldId id="257" r:id="rId6"/>
    <p:sldId id="296" r:id="rId7"/>
    <p:sldId id="310" r:id="rId8"/>
    <p:sldId id="297" r:id="rId9"/>
    <p:sldId id="293" r:id="rId10"/>
    <p:sldId id="311" r:id="rId11"/>
    <p:sldId id="313" r:id="rId12"/>
    <p:sldId id="314" r:id="rId13"/>
    <p:sldId id="315" r:id="rId14"/>
    <p:sldId id="260" r:id="rId15"/>
    <p:sldId id="268" r:id="rId16"/>
    <p:sldId id="305" r:id="rId17"/>
    <p:sldId id="261" r:id="rId18"/>
    <p:sldId id="265" r:id="rId19"/>
    <p:sldId id="316" r:id="rId20"/>
    <p:sldId id="259" r:id="rId21"/>
    <p:sldId id="283" r:id="rId22"/>
    <p:sldId id="266" r:id="rId23"/>
    <p:sldId id="291" r:id="rId24"/>
    <p:sldId id="284" r:id="rId25"/>
    <p:sldId id="286" r:id="rId26"/>
    <p:sldId id="290" r:id="rId27"/>
    <p:sldId id="288" r:id="rId28"/>
    <p:sldId id="289" r:id="rId29"/>
    <p:sldId id="320" r:id="rId30"/>
    <p:sldId id="321" r:id="rId31"/>
    <p:sldId id="322" r:id="rId32"/>
    <p:sldId id="319" r:id="rId33"/>
    <p:sldId id="317" r:id="rId34"/>
    <p:sldId id="312" r:id="rId35"/>
    <p:sldId id="318" r:id="rId36"/>
    <p:sldId id="308" r:id="rId37"/>
    <p:sldId id="307" r:id="rId38"/>
    <p:sldId id="309" r:id="rId39"/>
    <p:sldId id="275" r:id="rId40"/>
    <p:sldId id="262" r:id="rId41"/>
    <p:sldId id="276" r:id="rId42"/>
    <p:sldId id="325" r:id="rId43"/>
    <p:sldId id="279" r:id="rId44"/>
    <p:sldId id="280" r:id="rId45"/>
    <p:sldId id="271" r:id="rId46"/>
    <p:sldId id="270" r:id="rId47"/>
    <p:sldId id="273" r:id="rId48"/>
    <p:sldId id="282" r:id="rId49"/>
    <p:sldId id="300" r:id="rId50"/>
    <p:sldId id="299" r:id="rId51"/>
    <p:sldId id="301" r:id="rId52"/>
    <p:sldId id="302" r:id="rId53"/>
    <p:sldId id="263" r:id="rId54"/>
    <p:sldId id="277" r:id="rId55"/>
    <p:sldId id="278" r:id="rId56"/>
    <p:sldId id="326" r:id="rId57"/>
    <p:sldId id="303" r:id="rId58"/>
    <p:sldId id="269" r:id="rId59"/>
    <p:sldId id="304" r:id="rId60"/>
    <p:sldId id="298" r:id="rId61"/>
    <p:sldId id="324" r:id="rId62"/>
    <p:sldId id="274" r:id="rId6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29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xis\Documents\Patientendaten\Krup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95363079615036E-2"/>
          <c:y val="2.8252405949256341E-2"/>
          <c:w val="0.61563101487314087"/>
          <c:h val="0.6998585593467483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VC</c:v>
                </c:pt>
              </c:strCache>
            </c:strRef>
          </c:tx>
          <c:cat>
            <c:numRef>
              <c:f>Tabelle1!$A$5:$A$9</c:f>
              <c:numCache>
                <c:formatCode>m/d/yyyy</c:formatCode>
                <c:ptCount val="5"/>
                <c:pt idx="0">
                  <c:v>43124</c:v>
                </c:pt>
                <c:pt idx="1">
                  <c:v>43404</c:v>
                </c:pt>
                <c:pt idx="2">
                  <c:v>43728</c:v>
                </c:pt>
                <c:pt idx="3">
                  <c:v>43882</c:v>
                </c:pt>
                <c:pt idx="4">
                  <c:v>44099</c:v>
                </c:pt>
              </c:numCache>
            </c:numRef>
          </c:cat>
          <c:val>
            <c:numRef>
              <c:f>Tabelle1!$B$5:$B$9</c:f>
              <c:numCache>
                <c:formatCode>General</c:formatCode>
                <c:ptCount val="5"/>
                <c:pt idx="0">
                  <c:v>1.8</c:v>
                </c:pt>
                <c:pt idx="1">
                  <c:v>1.68</c:v>
                </c:pt>
                <c:pt idx="2">
                  <c:v>1.76</c:v>
                </c:pt>
                <c:pt idx="3">
                  <c:v>1.73</c:v>
                </c:pt>
                <c:pt idx="4">
                  <c:v>1.56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Tabelle1!$C$4</c:f>
              <c:strCache>
                <c:ptCount val="1"/>
                <c:pt idx="0">
                  <c:v>TLCO</c:v>
                </c:pt>
              </c:strCache>
            </c:strRef>
          </c:tx>
          <c:cat>
            <c:numRef>
              <c:f>Tabelle1!$A$5:$A$9</c:f>
              <c:numCache>
                <c:formatCode>m/d/yyyy</c:formatCode>
                <c:ptCount val="5"/>
                <c:pt idx="0">
                  <c:v>43124</c:v>
                </c:pt>
                <c:pt idx="1">
                  <c:v>43404</c:v>
                </c:pt>
                <c:pt idx="2">
                  <c:v>43728</c:v>
                </c:pt>
                <c:pt idx="3">
                  <c:v>43882</c:v>
                </c:pt>
                <c:pt idx="4">
                  <c:v>44099</c:v>
                </c:pt>
              </c:numCache>
            </c:numRef>
          </c:cat>
          <c:val>
            <c:numRef>
              <c:f>Tabelle1!$C$5:$C$9</c:f>
              <c:numCache>
                <c:formatCode>General</c:formatCode>
                <c:ptCount val="5"/>
                <c:pt idx="1">
                  <c:v>3.29</c:v>
                </c:pt>
                <c:pt idx="3">
                  <c:v>2.65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Tabelle1!$D$4</c:f>
              <c:strCache>
                <c:ptCount val="1"/>
                <c:pt idx="0">
                  <c:v>PaO2  /10</c:v>
                </c:pt>
              </c:strCache>
            </c:strRef>
          </c:tx>
          <c:cat>
            <c:numRef>
              <c:f>Tabelle1!$A$5:$A$9</c:f>
              <c:numCache>
                <c:formatCode>m/d/yyyy</c:formatCode>
                <c:ptCount val="5"/>
                <c:pt idx="0">
                  <c:v>43124</c:v>
                </c:pt>
                <c:pt idx="1">
                  <c:v>43404</c:v>
                </c:pt>
                <c:pt idx="2">
                  <c:v>43728</c:v>
                </c:pt>
                <c:pt idx="3">
                  <c:v>43882</c:v>
                </c:pt>
                <c:pt idx="4">
                  <c:v>44099</c:v>
                </c:pt>
              </c:numCache>
            </c:numRef>
          </c:cat>
          <c:val>
            <c:numRef>
              <c:f>Tabelle1!$D$5:$D$9</c:f>
              <c:numCache>
                <c:formatCode>General</c:formatCode>
                <c:ptCount val="5"/>
                <c:pt idx="0">
                  <c:v>7.6</c:v>
                </c:pt>
                <c:pt idx="1">
                  <c:v>6.6</c:v>
                </c:pt>
                <c:pt idx="2">
                  <c:v>6.1</c:v>
                </c:pt>
                <c:pt idx="3">
                  <c:v>6.1</c:v>
                </c:pt>
                <c:pt idx="4">
                  <c:v>6.1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Tabelle1!$E$4</c:f>
              <c:strCache>
                <c:ptCount val="1"/>
                <c:pt idx="0">
                  <c:v>Gewicht/10</c:v>
                </c:pt>
              </c:strCache>
            </c:strRef>
          </c:tx>
          <c:cat>
            <c:numRef>
              <c:f>Tabelle1!$A$5:$A$9</c:f>
              <c:numCache>
                <c:formatCode>m/d/yyyy</c:formatCode>
                <c:ptCount val="5"/>
                <c:pt idx="0">
                  <c:v>43124</c:v>
                </c:pt>
                <c:pt idx="1">
                  <c:v>43404</c:v>
                </c:pt>
                <c:pt idx="2">
                  <c:v>43728</c:v>
                </c:pt>
                <c:pt idx="3">
                  <c:v>43882</c:v>
                </c:pt>
                <c:pt idx="4">
                  <c:v>44099</c:v>
                </c:pt>
              </c:numCache>
            </c:numRef>
          </c:cat>
          <c:val>
            <c:numRef>
              <c:f>Tabelle1!$E$5:$E$9</c:f>
              <c:numCache>
                <c:formatCode>General</c:formatCode>
                <c:ptCount val="5"/>
                <c:pt idx="0">
                  <c:v>6.1</c:v>
                </c:pt>
                <c:pt idx="1">
                  <c:v>5.4</c:v>
                </c:pt>
                <c:pt idx="2">
                  <c:v>5.0999999999999996</c:v>
                </c:pt>
                <c:pt idx="3">
                  <c:v>4.9000000000000004</c:v>
                </c:pt>
                <c:pt idx="4">
                  <c:v>4.4000000000000004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393664"/>
        <c:axId val="117403648"/>
      </c:lineChart>
      <c:dateAx>
        <c:axId val="1173936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17403648"/>
        <c:crosses val="autoZero"/>
        <c:auto val="1"/>
        <c:lblOffset val="100"/>
        <c:baseTimeUnit val="months"/>
      </c:dateAx>
      <c:valAx>
        <c:axId val="1174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9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DC9E-A05B-45A6-8BD4-0DB7F7B422D0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DCE7-7F3F-439D-841F-83A38A6159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4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de-DE" altLang="de-DE"/>
          </a:p>
        </p:txBody>
      </p:sp>
      <p:sp>
        <p:nvSpPr>
          <p:cNvPr id="14339" name="Text Box 2"/>
          <p:cNvSpPr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de-DE" smtClean="0">
                <a:latin typeface="Arial" charset="0"/>
                <a:ea typeface="msgothic" charset="0"/>
                <a:cs typeface="msgothic" charset="0"/>
              </a:rPr>
              <a:t>Annual rate of decline in FVC: SENSCIS </a:t>
            </a:r>
            <a:r>
              <a:rPr lang="en-GB" altLang="de-DE" i="1" smtClean="0">
                <a:latin typeface="Arial" charset="0"/>
                <a:ea typeface="msgothic" charset="0"/>
                <a:cs typeface="msgothic" charset="0"/>
              </a:rPr>
              <a:t>versus</a:t>
            </a:r>
            <a:r>
              <a:rPr lang="en-GB" altLang="de-DE" smtClean="0">
                <a:latin typeface="Arial" charset="0"/>
                <a:ea typeface="msgothic" charset="0"/>
                <a:cs typeface="msgothic" charset="0"/>
              </a:rPr>
              <a:t> INPULSIS.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28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1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4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89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9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0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0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93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5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D5BF-DF02-42A8-AD77-572B29D355EF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4B3B-6BBE-4FFB-8D60-10073A4A5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081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Einteilung:</a:t>
            </a: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Ätiologie</a:t>
            </a: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Radiologie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pattern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Pathologie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pattern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Klinische Gesamtdiagnose</a:t>
            </a:r>
          </a:p>
          <a:p>
            <a:pPr algn="l"/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1835696" y="2708920"/>
            <a:ext cx="2880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Idiopathische </a:t>
            </a:r>
            <a:r>
              <a:rPr lang="de-DE" sz="2800" dirty="0" err="1" smtClean="0">
                <a:solidFill>
                  <a:srgbClr val="002060"/>
                </a:solidFill>
              </a:rPr>
              <a:t>Lungenfibrose</a:t>
            </a:r>
            <a:r>
              <a:rPr lang="de-DE" sz="2800" dirty="0" smtClean="0">
                <a:solidFill>
                  <a:srgbClr val="002060"/>
                </a:solidFill>
              </a:rPr>
              <a:t>: </a:t>
            </a:r>
            <a:r>
              <a:rPr lang="de-DE" sz="2800" dirty="0" err="1" smtClean="0">
                <a:solidFill>
                  <a:srgbClr val="002060"/>
                </a:solidFill>
              </a:rPr>
              <a:t>IPF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Alter meist &gt; 60, m/w 2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Husten-&gt; Luftnot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Skerosiphonie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Initial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Lufu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oft normal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Überleben ohne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herapie 5 J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Diagnose 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selten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iopsie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6021288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Behr, J </a:t>
            </a:r>
            <a:r>
              <a:rPr lang="de-DE" dirty="0" err="1" smtClean="0"/>
              <a:t>Lungenfibrose</a:t>
            </a:r>
            <a:r>
              <a:rPr lang="de-DE" dirty="0" smtClean="0"/>
              <a:t>  </a:t>
            </a:r>
            <a:r>
              <a:rPr lang="de-DE" dirty="0" err="1" smtClean="0"/>
              <a:t>Unimed</a:t>
            </a:r>
            <a:r>
              <a:rPr lang="de-DE" dirty="0" smtClean="0"/>
              <a:t> 2003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2060"/>
                </a:solidFill>
              </a:rPr>
              <a:t>nonspecific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interstitial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pneumonia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NSIP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Alter meist +/-60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Husten-&gt; Luftnot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Skerosiphonie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80%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Steroidsensibel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cellulärer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subtyp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Überleben  13 J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Diagnose 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, oft Biopsie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6021288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Behr, J </a:t>
            </a:r>
            <a:r>
              <a:rPr lang="de-DE" dirty="0" err="1" smtClean="0"/>
              <a:t>Lungenfibrose</a:t>
            </a:r>
            <a:r>
              <a:rPr lang="de-DE" dirty="0" smtClean="0"/>
              <a:t>  </a:t>
            </a:r>
            <a:r>
              <a:rPr lang="de-DE" dirty="0" err="1" smtClean="0"/>
              <a:t>Unimed</a:t>
            </a:r>
            <a:r>
              <a:rPr lang="de-DE" dirty="0" smtClean="0"/>
              <a:t> 2003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2060"/>
                </a:solidFill>
              </a:rPr>
              <a:t>Acute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interstitial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Pneumonia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AIP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Alter meist +/-50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akut Husten Luftnot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Skerosiphonie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neg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Schlecht Steroidsensibel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Überleben  1-2 Monate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Diagnose 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, (Biopsie)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6021288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Behr, J </a:t>
            </a:r>
            <a:r>
              <a:rPr lang="de-DE" dirty="0" err="1" smtClean="0"/>
              <a:t>Lungenfibrose</a:t>
            </a:r>
            <a:r>
              <a:rPr lang="de-DE" dirty="0" smtClean="0"/>
              <a:t>  </a:t>
            </a:r>
            <a:r>
              <a:rPr lang="de-DE" dirty="0" err="1" smtClean="0"/>
              <a:t>Unimed</a:t>
            </a:r>
            <a:r>
              <a:rPr lang="de-DE" dirty="0" smtClean="0"/>
              <a:t> 2003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9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2800" dirty="0" err="1" smtClean="0">
                <a:solidFill>
                  <a:srgbClr val="002060"/>
                </a:solidFill>
              </a:rPr>
              <a:t>Desquamative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interstitial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pneumonia</a:t>
            </a:r>
            <a:r>
              <a:rPr lang="de-DE" sz="2800" dirty="0" smtClean="0">
                <a:solidFill>
                  <a:srgbClr val="002060"/>
                </a:solidFill>
              </a:rPr>
              <a:t> DIP</a:t>
            </a:r>
            <a:r>
              <a:rPr lang="de-DE" sz="2800" dirty="0" smtClean="0">
                <a:solidFill>
                  <a:srgbClr val="002060"/>
                </a:solidFill>
              </a:rPr>
              <a:t>/ </a:t>
            </a:r>
            <a:r>
              <a:rPr lang="de-DE" sz="2800" dirty="0" smtClean="0">
                <a:solidFill>
                  <a:srgbClr val="002060"/>
                </a:solidFill>
              </a:rPr>
              <a:t/>
            </a:r>
            <a:br>
              <a:rPr lang="de-DE" sz="2800" dirty="0" smtClean="0">
                <a:solidFill>
                  <a:srgbClr val="002060"/>
                </a:solidFill>
              </a:rPr>
            </a:br>
            <a:r>
              <a:rPr lang="de-DE" sz="2800" dirty="0" err="1" smtClean="0">
                <a:solidFill>
                  <a:srgbClr val="002060"/>
                </a:solidFill>
              </a:rPr>
              <a:t>respiratory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bronchiolitis</a:t>
            </a:r>
            <a:r>
              <a:rPr lang="de-DE" sz="2800" dirty="0" smtClean="0">
                <a:solidFill>
                  <a:srgbClr val="002060"/>
                </a:solidFill>
              </a:rPr>
              <a:t>- </a:t>
            </a:r>
            <a:r>
              <a:rPr lang="de-DE" sz="2800" dirty="0" err="1" smtClean="0">
                <a:solidFill>
                  <a:srgbClr val="002060"/>
                </a:solidFill>
              </a:rPr>
              <a:t>interstitial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lund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disease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RBILD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368752" cy="444204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Alter meist +/-40, m/w =2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schleichend  Husten Luftnot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Skerosiphonie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 25%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Gut 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steroidsensibel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rauchassoziiert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Überleben  12 Jahre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Diagnose 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, Biopsie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6021288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Behr, J </a:t>
            </a:r>
            <a:r>
              <a:rPr lang="de-DE" dirty="0" err="1" smtClean="0"/>
              <a:t>Lungenfibrose</a:t>
            </a:r>
            <a:r>
              <a:rPr lang="de-DE" dirty="0" smtClean="0"/>
              <a:t>  </a:t>
            </a:r>
            <a:r>
              <a:rPr lang="de-DE" dirty="0" err="1" smtClean="0"/>
              <a:t>Unimed</a:t>
            </a:r>
            <a:r>
              <a:rPr lang="de-DE" dirty="0" smtClean="0"/>
              <a:t> 2003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84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484368" cy="72008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CTT</a:t>
            </a:r>
            <a:r>
              <a:rPr lang="de-DE" sz="3600" dirty="0" smtClean="0">
                <a:solidFill>
                  <a:srgbClr val="002060"/>
                </a:solidFill>
              </a:rPr>
              <a:t> – alveolär: </a:t>
            </a:r>
            <a:r>
              <a:rPr lang="de-DE" sz="3600" dirty="0" err="1" smtClean="0">
                <a:solidFill>
                  <a:srgbClr val="002060"/>
                </a:solidFill>
              </a:rPr>
              <a:t>ground-glass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opacity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GGO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41025" y="6309320"/>
            <a:ext cx="6579447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Haensell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Fleischner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Society: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Glossary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terms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thoracic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imaging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Radiology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2008 ; 246:679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5870"/>
            <a:ext cx="4536504" cy="47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5597" y="1457320"/>
            <a:ext cx="4705731" cy="43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CTT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reticular</a:t>
            </a:r>
            <a:r>
              <a:rPr lang="de-DE" sz="3600" dirty="0" smtClean="0">
                <a:solidFill>
                  <a:srgbClr val="002060"/>
                </a:solidFill>
              </a:rPr>
              <a:t>/ </a:t>
            </a:r>
            <a:r>
              <a:rPr lang="de-DE" sz="3600" dirty="0" err="1" smtClean="0">
                <a:solidFill>
                  <a:srgbClr val="002060"/>
                </a:solidFill>
              </a:rPr>
              <a:t>septal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fibrosis</a:t>
            </a:r>
            <a:r>
              <a:rPr lang="de-DE" sz="3600" dirty="0" smtClean="0">
                <a:solidFill>
                  <a:srgbClr val="002060"/>
                </a:solidFill>
              </a:rPr>
              <a:t>: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60232" y="6309320"/>
            <a:ext cx="2160240" cy="288032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Atlas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diffuse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lung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diseases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1340768"/>
            <a:ext cx="2272703" cy="46708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6"/>
            <a:ext cx="2016224" cy="46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ILD</a:t>
            </a:r>
            <a:r>
              <a:rPr lang="de-DE" sz="3600" dirty="0" smtClean="0">
                <a:solidFill>
                  <a:srgbClr val="002060"/>
                </a:solidFill>
              </a:rPr>
              <a:t>  </a:t>
            </a:r>
            <a:r>
              <a:rPr lang="de-DE" sz="3600" dirty="0" err="1" smtClean="0">
                <a:solidFill>
                  <a:srgbClr val="002060"/>
                </a:solidFill>
              </a:rPr>
              <a:t>CTT</a:t>
            </a:r>
            <a:r>
              <a:rPr lang="de-DE" sz="3600" dirty="0" smtClean="0">
                <a:solidFill>
                  <a:srgbClr val="002060"/>
                </a:solidFill>
              </a:rPr>
              <a:t> Radiologie: </a:t>
            </a:r>
            <a:r>
              <a:rPr lang="de-DE" sz="3600" dirty="0" err="1" smtClean="0">
                <a:solidFill>
                  <a:srgbClr val="002060"/>
                </a:solidFill>
              </a:rPr>
              <a:t>honeycombing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06393"/>
            <a:ext cx="5553298" cy="47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Radiologie: </a:t>
            </a:r>
            <a:r>
              <a:rPr lang="de-DE" sz="3600" dirty="0" err="1" smtClean="0">
                <a:solidFill>
                  <a:srgbClr val="002060"/>
                </a:solidFill>
              </a:rPr>
              <a:t>honeycoombing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24328" y="6165304"/>
            <a:ext cx="936103" cy="288032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Rad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Img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476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1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5760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Radiologie: </a:t>
            </a:r>
            <a:r>
              <a:rPr lang="de-DE" sz="3600" dirty="0" err="1" smtClean="0">
                <a:solidFill>
                  <a:srgbClr val="002060"/>
                </a:solidFill>
              </a:rPr>
              <a:t>small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nodules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340768"/>
            <a:ext cx="38116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6516216" y="6165304"/>
            <a:ext cx="2232248" cy="432048"/>
          </a:xfrm>
        </p:spPr>
        <p:txBody>
          <a:bodyPr>
            <a:normAutofit/>
          </a:bodyPr>
          <a:lstStyle/>
          <a:p>
            <a:r>
              <a:rPr lang="de-DE" sz="1200" dirty="0" err="1" smtClean="0"/>
              <a:t>Thr</a:t>
            </a:r>
            <a:r>
              <a:rPr lang="de-DE" sz="1200" dirty="0" smtClean="0"/>
              <a:t> </a:t>
            </a:r>
            <a:r>
              <a:rPr lang="de-DE" sz="1400" dirty="0" err="1" smtClean="0"/>
              <a:t>Radiology</a:t>
            </a:r>
            <a:r>
              <a:rPr lang="de-DE" sz="1200" dirty="0" smtClean="0"/>
              <a:t> </a:t>
            </a:r>
            <a:r>
              <a:rPr lang="de-DE" sz="1200" dirty="0" err="1" smtClean="0"/>
              <a:t>assistant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0588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002060"/>
                </a:solidFill>
              </a:rPr>
              <a:t>CTT</a:t>
            </a:r>
            <a:r>
              <a:rPr lang="de-DE" sz="2800" dirty="0" smtClean="0">
                <a:solidFill>
                  <a:srgbClr val="002060"/>
                </a:solidFill>
              </a:rPr>
              <a:t>-Morphologie </a:t>
            </a:r>
            <a:r>
              <a:rPr lang="de-DE" sz="2800" dirty="0" err="1" smtClean="0">
                <a:solidFill>
                  <a:srgbClr val="002060"/>
                </a:solidFill>
              </a:rPr>
              <a:t>ILD</a:t>
            </a:r>
            <a:endParaRPr lang="de-DE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62633"/>
              </p:ext>
            </p:extLst>
          </p:nvPr>
        </p:nvGraphicFramePr>
        <p:xfrm>
          <a:off x="323528" y="1268760"/>
          <a:ext cx="8280918" cy="448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504056"/>
                <a:gridCol w="792088"/>
                <a:gridCol w="648072"/>
                <a:gridCol w="792088"/>
                <a:gridCol w="792088"/>
                <a:gridCol w="864096"/>
                <a:gridCol w="1152128"/>
                <a:gridCol w="129614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Dg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Muster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Ret.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Nod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GGO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Konsol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Tr</a:t>
                      </a:r>
                      <a:r>
                        <a:rPr lang="de-DE" sz="1600" dirty="0" smtClean="0"/>
                        <a:t>. Br.</a:t>
                      </a:r>
                    </a:p>
                    <a:p>
                      <a:pPr algn="ctr"/>
                      <a:r>
                        <a:rPr lang="de-DE" sz="1600" dirty="0" err="1" smtClean="0"/>
                        <a:t>ektasie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Honey </a:t>
                      </a:r>
                      <a:r>
                        <a:rPr lang="de-DE" sz="1600" dirty="0" err="1" smtClean="0"/>
                        <a:t>comb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Lok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Bes.</a:t>
                      </a:r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IPF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UIP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 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Basal dorsal!</a:t>
                      </a:r>
                    </a:p>
                    <a:p>
                      <a:pPr algn="ctr"/>
                      <a:r>
                        <a:rPr lang="de-DE" sz="1600" dirty="0" err="1" smtClean="0"/>
                        <a:t>Subpleural</a:t>
                      </a:r>
                      <a:r>
                        <a:rPr lang="de-DE" sz="1600" dirty="0" smtClean="0"/>
                        <a:t>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NSIP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NSIP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+/-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spät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spät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Nicht </a:t>
                      </a:r>
                      <a:r>
                        <a:rPr lang="de-DE" sz="1600" dirty="0" err="1" smtClean="0"/>
                        <a:t>subpleural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COP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(+)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subpleural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Atollzeichen</a:t>
                      </a: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RBILD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RB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Zentri</a:t>
                      </a:r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lob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Diffus apikal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Verdickte Bronchien</a:t>
                      </a:r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linear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(-)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++!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(-)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Peripher basal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Zysten</a:t>
                      </a:r>
                      <a:endParaRPr lang="de-DE" sz="1600" dirty="0"/>
                    </a:p>
                  </a:txBody>
                  <a:tcPr/>
                </a:tc>
              </a:tr>
              <a:tr h="5553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AIP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DAD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spät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spät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Basal,diffus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symmetr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lobulare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Ausp</a:t>
                      </a:r>
                      <a:r>
                        <a:rPr lang="de-DE" sz="1600" dirty="0" smtClean="0"/>
                        <a:t>. 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27984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Unnewehr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Heusel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für Interimmune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0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Ätiologie</a:t>
            </a:r>
            <a:endParaRPr lang="de-D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Bekannt </a:t>
            </a:r>
            <a:r>
              <a:rPr lang="de-DE" dirty="0" err="1" smtClean="0">
                <a:solidFill>
                  <a:schemeClr val="bg1"/>
                </a:solidFill>
              </a:rPr>
              <a:t>zB</a:t>
            </a:r>
            <a:r>
              <a:rPr lang="de-DE" dirty="0" smtClean="0">
                <a:solidFill>
                  <a:schemeClr val="bg1"/>
                </a:solidFill>
              </a:rPr>
              <a:t> Infektiös, HP, toxisch</a:t>
            </a: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Unbekannt / primär	</a:t>
            </a:r>
            <a:r>
              <a:rPr lang="de-DE" dirty="0" err="1" smtClean="0">
                <a:solidFill>
                  <a:schemeClr val="bg1"/>
                </a:solidFill>
              </a:rPr>
              <a:t>IPF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NSIP</a:t>
            </a:r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Unbekannt / sekundär:  CVD, RA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err="1" smtClean="0">
                <a:solidFill>
                  <a:schemeClr val="accent4">
                    <a:lumMod val="50000"/>
                  </a:schemeClr>
                </a:solidFill>
              </a:rPr>
              <a:t>BAL</a:t>
            </a: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/Gewebsproben</a:t>
            </a:r>
            <a:endParaRPr lang="de-DE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25262"/>
              </p:ext>
            </p:extLst>
          </p:nvPr>
        </p:nvGraphicFramePr>
        <p:xfrm>
          <a:off x="1259632" y="2780928"/>
          <a:ext cx="60960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169168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Aussage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Risiken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Mortalität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HP, </a:t>
                      </a:r>
                    </a:p>
                    <a:p>
                      <a:r>
                        <a:rPr lang="de-DE" dirty="0" err="1" smtClean="0"/>
                        <a:t>Sarkoidose</a:t>
                      </a:r>
                      <a:r>
                        <a:rPr lang="de-DE" dirty="0" smtClean="0"/>
                        <a:t> 80%</a:t>
                      </a:r>
                    </a:p>
                    <a:p>
                      <a:r>
                        <a:rPr lang="de-DE" dirty="0" smtClean="0"/>
                        <a:t>CA, </a:t>
                      </a:r>
                      <a:r>
                        <a:rPr lang="de-DE" dirty="0" err="1" smtClean="0"/>
                        <a:t>CEP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LAH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DAH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PAP</a:t>
                      </a:r>
                      <a:r>
                        <a:rPr lang="de-DE" dirty="0" smtClean="0"/>
                        <a:t>.  LP, Infekte, Staub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Hypoxämie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&lt;0,1%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Transbr.PE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10-40% </a:t>
                      </a:r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Pneu 1-5%, Blutung 1-2%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</a:t>
                      </a:r>
                      <a:r>
                        <a:rPr lang="de-DE" dirty="0" smtClean="0"/>
                        <a:t>0,1%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KryoPE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75-80% </a:t>
                      </a:r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Pneu&gt; Blutung </a:t>
                      </a:r>
                    </a:p>
                    <a:p>
                      <a:r>
                        <a:rPr lang="de-DE" dirty="0" smtClean="0"/>
                        <a:t>(je 3-30%)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&lt;0,1%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VATS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95% </a:t>
                      </a:r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AE-ILD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Bis 2%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1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Idiopathische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Lungenfibrose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Diagnostische Basis: 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Expositionsanamnese( b/p)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Serologischer Hinweis auf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CTD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ANA,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CCP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CTT: UIP	keine weiteren Maßnahmen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        UIP möglich/ indeterminiert/alternative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Dg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BAL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chirurgische Lungenbiopsie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Multidisziplinäre Konferenz MDC: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Pneumologe+Radiologe+Pathologe+Chirurg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Gudeline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IPF2018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9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UIP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93305"/>
              </p:ext>
            </p:extLst>
          </p:nvPr>
        </p:nvGraphicFramePr>
        <p:xfrm>
          <a:off x="457200" y="1600200"/>
          <a:ext cx="8363272" cy="400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89269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Mögliche </a:t>
                      </a:r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undeterminiert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Hinweis auf alternative </a:t>
                      </a:r>
                      <a:r>
                        <a:rPr lang="de-DE" dirty="0" err="1" smtClean="0"/>
                        <a:t>Dg</a:t>
                      </a:r>
                      <a:endParaRPr lang="de-DE" dirty="0"/>
                    </a:p>
                  </a:txBody>
                  <a:tcPr/>
                </a:tc>
              </a:tr>
              <a:tr h="1621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peripher basal betont/heterogen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err="1" smtClean="0"/>
                        <a:t>Honeycoombing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 +/-</a:t>
                      </a:r>
                      <a:r>
                        <a:rPr lang="de-DE" baseline="0" dirty="0" smtClean="0"/>
                        <a:t>Traktions-bronchiektasie</a:t>
                      </a:r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keine </a:t>
                      </a:r>
                      <a:r>
                        <a:rPr lang="de-DE" baseline="0" dirty="0" err="1" smtClean="0"/>
                        <a:t>GGO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peripher basal betont/heterogen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Retikulär mit Traktions-</a:t>
                      </a:r>
                      <a:r>
                        <a:rPr lang="de-DE" dirty="0" err="1" smtClean="0"/>
                        <a:t>bronchi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iolo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ektasis</a:t>
                      </a:r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Wenig </a:t>
                      </a:r>
                      <a:r>
                        <a:rPr lang="de-DE" dirty="0" err="1" smtClean="0"/>
                        <a:t>GGO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peripher basal betont/heterogen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Subtile </a:t>
                      </a:r>
                      <a:r>
                        <a:rPr lang="de-DE" dirty="0" err="1" smtClean="0"/>
                        <a:t>Retikulation</a:t>
                      </a:r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Wenig </a:t>
                      </a:r>
                      <a:r>
                        <a:rPr lang="de-DE" dirty="0" err="1" smtClean="0"/>
                        <a:t>GGO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Kein Hinweis auf eine alternative Genese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/MF</a:t>
                      </a:r>
                    </a:p>
                    <a:p>
                      <a:r>
                        <a:rPr lang="de-DE" dirty="0" err="1" smtClean="0"/>
                        <a:t>Peribronchovasc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perilymphatisch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Cysten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Mosaikmuster</a:t>
                      </a:r>
                    </a:p>
                    <a:p>
                      <a:r>
                        <a:rPr lang="de-DE" dirty="0" smtClean="0"/>
                        <a:t>prädominant </a:t>
                      </a:r>
                      <a:r>
                        <a:rPr lang="de-DE" dirty="0" err="1" smtClean="0"/>
                        <a:t>GGO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Diffuse </a:t>
                      </a:r>
                      <a:r>
                        <a:rPr lang="de-DE" dirty="0" err="1" smtClean="0"/>
                        <a:t>Micronoduli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Zentrolob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Noduli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Konsolidation</a:t>
                      </a:r>
                    </a:p>
                    <a:p>
                      <a:r>
                        <a:rPr lang="de-DE" dirty="0" err="1" smtClean="0"/>
                        <a:t>Ausgepr</a:t>
                      </a:r>
                      <a:r>
                        <a:rPr lang="de-DE" dirty="0" smtClean="0"/>
                        <a:t>. Lymphome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6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CTT UIP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295845" cy="23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3"/>
            <a:ext cx="1728192" cy="23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3"/>
            <a:ext cx="2924724" cy="23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47251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UIP-pattern		mögliche UIP	            UIP  in </a:t>
            </a:r>
            <a:r>
              <a:rPr lang="de-DE" dirty="0" err="1" smtClean="0">
                <a:solidFill>
                  <a:schemeClr val="bg1"/>
                </a:solidFill>
              </a:rPr>
              <a:t>Exacerbatipon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000" y="5833857"/>
            <a:ext cx="34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ATS </a:t>
            </a:r>
            <a:r>
              <a:rPr lang="de-DE">
                <a:solidFill>
                  <a:schemeClr val="bg1"/>
                </a:solidFill>
              </a:rPr>
              <a:t>G</a:t>
            </a:r>
            <a:r>
              <a:rPr lang="de-DE" smtClean="0">
                <a:solidFill>
                  <a:schemeClr val="bg1"/>
                </a:solidFill>
              </a:rPr>
              <a:t>uideline Diagnosis </a:t>
            </a:r>
            <a:r>
              <a:rPr lang="de-DE" dirty="0" smtClean="0">
                <a:solidFill>
                  <a:schemeClr val="bg1"/>
                </a:solidFill>
              </a:rPr>
              <a:t>IPF 2018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5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IPF HR CTT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1 mm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Volumenaquisation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hoher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pitch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(Vorschub/Schichtdicke)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nativ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Erstuntersuchung : 1.In-/ 2.Exspiratorisch (3.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Bauchl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.) 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VK bei Verschlechterung mit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RKM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rgbClr val="92D050"/>
                </a:solidFill>
              </a:rPr>
              <a:t>Üblich in D: Erstuntersuchung Inspiration mit RKM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92D050"/>
                </a:solidFill>
              </a:rPr>
              <a:t>	</a:t>
            </a:r>
            <a:r>
              <a:rPr lang="de-DE" sz="2800" dirty="0" smtClean="0">
                <a:solidFill>
                  <a:srgbClr val="92D050"/>
                </a:solidFill>
              </a:rPr>
              <a:t>	Kontrollen ohne RKM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Gudeline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IPF2018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IPF HR CTT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41377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296144"/>
                <a:gridCol w="1728192"/>
                <a:gridCol w="1584176"/>
                <a:gridCol w="1378496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Propable</a:t>
                      </a:r>
                      <a:r>
                        <a:rPr lang="de-DE" dirty="0" smtClean="0"/>
                        <a:t> 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Indeterminate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</a:t>
                      </a:r>
                      <a:r>
                        <a:rPr lang="de-DE" baseline="0" dirty="0" smtClean="0"/>
                        <a:t> 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Honeycoombing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2-schichtig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Obligat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Negativ </a:t>
                      </a:r>
                    </a:p>
                    <a:p>
                      <a:r>
                        <a:rPr lang="de-DE" dirty="0" err="1" smtClean="0"/>
                        <a:t>retikul</a:t>
                      </a:r>
                      <a:r>
                        <a:rPr lang="de-DE" dirty="0" smtClean="0"/>
                        <a:t>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Veränd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Negativ</a:t>
                      </a:r>
                    </a:p>
                    <a:p>
                      <a:r>
                        <a:rPr lang="de-DE" dirty="0" err="1" smtClean="0"/>
                        <a:t>Subtol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retikkulär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Traktions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bronchi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olo</a:t>
                      </a:r>
                      <a:r>
                        <a:rPr lang="de-DE" dirty="0" smtClean="0"/>
                        <a:t>)</a:t>
                      </a:r>
                      <a:r>
                        <a:rPr lang="de-DE" dirty="0" err="1" smtClean="0"/>
                        <a:t>ektasie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Verteilung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subpleural</a:t>
                      </a: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                    kaudal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obligat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atypisch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GGO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geringfügig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++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Alternative Diagnose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Ja: </a:t>
                      </a:r>
                      <a:r>
                        <a:rPr lang="de-DE" dirty="0" err="1" smtClean="0"/>
                        <a:t>Cysten</a:t>
                      </a:r>
                      <a:r>
                        <a:rPr lang="de-DE" dirty="0" smtClean="0"/>
                        <a:t>/ </a:t>
                      </a:r>
                      <a:r>
                        <a:rPr lang="de-DE" dirty="0" err="1" smtClean="0"/>
                        <a:t>Knoteni</a:t>
                      </a:r>
                      <a:r>
                        <a:rPr lang="de-DE" dirty="0" smtClean="0"/>
                        <a:t>/ Mosaik/</a:t>
                      </a:r>
                    </a:p>
                    <a:p>
                      <a:r>
                        <a:rPr lang="de-DE" dirty="0" err="1" smtClean="0"/>
                        <a:t>Pleuraerguß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Gudeline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IPF2018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9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Histopathologie UIP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1300"/>
              </p:ext>
            </p:extLst>
          </p:nvPr>
        </p:nvGraphicFramePr>
        <p:xfrm>
          <a:off x="457200" y="1600200"/>
          <a:ext cx="8363272" cy="317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872208"/>
                <a:gridCol w="1581590"/>
                <a:gridCol w="2090818"/>
              </a:tblGrid>
              <a:tr h="89269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Mögliche </a:t>
                      </a:r>
                      <a:r>
                        <a:rPr lang="de-DE" dirty="0" err="1" smtClean="0"/>
                        <a:t>UIP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undeterminiert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Hinweis auf alternative </a:t>
                      </a:r>
                      <a:r>
                        <a:rPr lang="de-DE" dirty="0" err="1" smtClean="0"/>
                        <a:t>Dg</a:t>
                      </a:r>
                      <a:endParaRPr lang="de-DE" dirty="0"/>
                    </a:p>
                  </a:txBody>
                  <a:tcPr/>
                </a:tc>
              </a:tr>
              <a:tr h="1621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1 </a:t>
                      </a:r>
                      <a:r>
                        <a:rPr lang="de-DE" baseline="0" dirty="0" err="1" smtClean="0"/>
                        <a:t>Fibrose</a:t>
                      </a:r>
                      <a:r>
                        <a:rPr lang="de-DE" baseline="0" dirty="0" smtClean="0"/>
                        <a:t>  mit </a:t>
                      </a:r>
                      <a:r>
                        <a:rPr lang="de-DE" baseline="0" dirty="0" err="1" smtClean="0"/>
                        <a:t>Archiketkturdestruktiom</a:t>
                      </a: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2subpleurales </a:t>
                      </a:r>
                      <a:r>
                        <a:rPr lang="de-DE" baseline="0" dirty="0" err="1" smtClean="0"/>
                        <a:t>honeycoombing</a:t>
                      </a: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3.Fleckig verteilte </a:t>
                      </a:r>
                      <a:r>
                        <a:rPr lang="de-DE" baseline="0" dirty="0" err="1" smtClean="0"/>
                        <a:t>Fibrose</a:t>
                      </a: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4 </a:t>
                      </a:r>
                      <a:r>
                        <a:rPr lang="de-DE" baseline="0" dirty="0" err="1" smtClean="0"/>
                        <a:t>Fibrobalstenfoci</a:t>
                      </a: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5  kein Hinweis </a:t>
                      </a:r>
                      <a:r>
                        <a:rPr lang="de-DE" baseline="0" dirty="0" err="1" smtClean="0"/>
                        <a:t>aurf</a:t>
                      </a:r>
                      <a:r>
                        <a:rPr lang="de-DE" baseline="0" dirty="0" smtClean="0"/>
                        <a:t> alternative </a:t>
                      </a:r>
                      <a:r>
                        <a:rPr lang="de-DE" baseline="0" dirty="0" err="1" smtClean="0"/>
                        <a:t>Dg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1+2+5+( 3 oder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Oder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Nur </a:t>
                      </a:r>
                      <a:r>
                        <a:rPr lang="de-DE" baseline="0" dirty="0" err="1" smtClean="0"/>
                        <a:t>honeycoombing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3+5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ohne (1/2/4)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Hyaline Membranen</a:t>
                      </a:r>
                    </a:p>
                    <a:p>
                      <a:r>
                        <a:rPr lang="de-DE" dirty="0" err="1" smtClean="0"/>
                        <a:t>Granulomle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Deutliche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Entz</a:t>
                      </a:r>
                      <a:r>
                        <a:rPr lang="de-DE" baseline="0" dirty="0" smtClean="0"/>
                        <a:t>.</a:t>
                      </a:r>
                    </a:p>
                    <a:p>
                      <a:r>
                        <a:rPr lang="de-DE" dirty="0" err="1" smtClean="0"/>
                        <a:t>Organis.P</a:t>
                      </a:r>
                      <a:r>
                        <a:rPr lang="de-DE" dirty="0" smtClean="0"/>
                        <a:t>.</a:t>
                      </a:r>
                    </a:p>
                    <a:p>
                      <a:r>
                        <a:rPr lang="de-DE" dirty="0" smtClean="0"/>
                        <a:t>Atemwegszentrierte</a:t>
                      </a:r>
                      <a:r>
                        <a:rPr lang="de-DE" baseline="0" dirty="0" smtClean="0"/>
                        <a:t>    	Pathologie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7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IPF Risikofaktoren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Gudeline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IPF2018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Familienanamnese </a:t>
            </a:r>
            <a:r>
              <a:rPr lang="de-DE" dirty="0" err="1" smtClean="0">
                <a:solidFill>
                  <a:schemeClr val="bg1"/>
                </a:solidFill>
              </a:rPr>
              <a:t>ca</a:t>
            </a:r>
            <a:r>
              <a:rPr lang="de-DE" dirty="0" smtClean="0">
                <a:solidFill>
                  <a:schemeClr val="bg1"/>
                </a:solidFill>
              </a:rPr>
              <a:t> 10%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Raucher &gt; 20 PY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Alter &gt; 60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Chronische Infekte: EBV, HCV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Refluxerkrankung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3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 smtClean="0">
                <a:solidFill>
                  <a:schemeClr val="bg1">
                    <a:lumMod val="95000"/>
                  </a:schemeClr>
                </a:solidFill>
              </a:rPr>
              <a:t>IPF </a:t>
            </a:r>
            <a:r>
              <a:rPr lang="de-DE" u="sng" dirty="0" err="1" smtClean="0">
                <a:solidFill>
                  <a:schemeClr val="bg1">
                    <a:lumMod val="95000"/>
                  </a:schemeClr>
                </a:solidFill>
              </a:rPr>
              <a:t>Exacerbation</a:t>
            </a:r>
            <a:endParaRPr lang="de-DE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ATS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Gudeline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IPF2018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Häufigkeit </a:t>
            </a:r>
            <a:r>
              <a:rPr lang="de-DE" dirty="0" smtClean="0">
                <a:solidFill>
                  <a:schemeClr val="bg1"/>
                </a:solidFill>
              </a:rPr>
              <a:t>5-10 %/</a:t>
            </a:r>
            <a:r>
              <a:rPr lang="de-DE" dirty="0" smtClean="0">
                <a:solidFill>
                  <a:schemeClr val="bg1"/>
                </a:solidFill>
              </a:rPr>
              <a:t>anno</a:t>
            </a:r>
          </a:p>
          <a:p>
            <a:r>
              <a:rPr lang="de-DE" dirty="0">
                <a:solidFill>
                  <a:schemeClr val="bg1"/>
                </a:solidFill>
              </a:rPr>
              <a:t>Verschlechterung der Luftnot/Husten  , SaO2 , Radiomorphologie  binnen 1 Monat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Idiopathische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 sekundär: Infekte. ALE, Pneumothorax, 		Herzinsuffizienz, OP</a:t>
            </a: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38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Capacity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I+II</a:t>
            </a:r>
            <a:r>
              <a:rPr lang="de-DE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</a:rPr>
              <a:t>Pirfenidone</a:t>
            </a:r>
            <a:r>
              <a:rPr lang="de-DE" sz="3600" dirty="0" smtClean="0">
                <a:solidFill>
                  <a:srgbClr val="002060"/>
                </a:solidFill>
              </a:rPr>
              <a:t> bei </a:t>
            </a:r>
            <a:r>
              <a:rPr lang="de-DE" sz="3600" dirty="0" err="1" smtClean="0">
                <a:solidFill>
                  <a:srgbClr val="002060"/>
                </a:solidFill>
              </a:rPr>
              <a:t>IPF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8024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Noble Lancet 2011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53950"/>
              </p:ext>
            </p:extLst>
          </p:nvPr>
        </p:nvGraphicFramePr>
        <p:xfrm>
          <a:off x="755576" y="2420888"/>
          <a:ext cx="724099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248"/>
                <a:gridCol w="2150192"/>
                <a:gridCol w="2232248"/>
                <a:gridCol w="1048304"/>
              </a:tblGrid>
              <a:tr h="37084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Placebo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Capacity</a:t>
                      </a:r>
                      <a:r>
                        <a:rPr lang="de-DE" sz="2400" dirty="0" smtClean="0"/>
                        <a:t> I*+II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P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347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345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Einschluß</a:t>
                      </a:r>
                      <a:endParaRPr lang="de-DE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dirty="0" err="1" smtClean="0"/>
                        <a:t>IPF</a:t>
                      </a:r>
                      <a:r>
                        <a:rPr lang="de-DE" sz="2400" dirty="0" smtClean="0"/>
                        <a:t> 40-</a:t>
                      </a:r>
                      <a:r>
                        <a:rPr lang="de-DE" sz="2400" dirty="0" err="1" smtClean="0"/>
                        <a:t>80yr</a:t>
                      </a:r>
                      <a:r>
                        <a:rPr lang="de-DE" sz="2400" dirty="0" smtClean="0"/>
                        <a:t>, VC&gt; 50%,</a:t>
                      </a:r>
                      <a:r>
                        <a:rPr lang="de-DE" sz="2400" dirty="0" err="1" smtClean="0"/>
                        <a:t>6MWTD</a:t>
                      </a:r>
                      <a:r>
                        <a:rPr lang="de-DE" sz="2400" dirty="0" smtClean="0"/>
                        <a:t> &gt; 150    72</a:t>
                      </a:r>
                      <a:r>
                        <a:rPr lang="de-DE" sz="2400" baseline="0" dirty="0" smtClean="0"/>
                        <a:t> Wochen</a:t>
                      </a:r>
                      <a:endParaRPr lang="de-DE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VC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9,6%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6MWTD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-77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-53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&lt;0,001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Dyspnoe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14,5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12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02671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*Low-dose-Arm ausgeschlossen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4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Interstitielle Lungenerkrankungen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35897" y="6165304"/>
            <a:ext cx="51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Diffuse </a:t>
            </a:r>
            <a:r>
              <a:rPr lang="de-DE" dirty="0" err="1" smtClean="0">
                <a:solidFill>
                  <a:schemeClr val="bg1"/>
                </a:solidFill>
              </a:rPr>
              <a:t>parenchymals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Costabel</a:t>
            </a:r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smtClean="0">
                <a:solidFill>
                  <a:schemeClr val="bg1"/>
                </a:solidFill>
              </a:rPr>
              <a:t>Karger2007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41277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Bekannte  Genese:		Beispiel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Allergie			</a:t>
            </a:r>
            <a:r>
              <a:rPr lang="de-DE" dirty="0" err="1" smtClean="0">
                <a:solidFill>
                  <a:schemeClr val="bg1"/>
                </a:solidFill>
              </a:rPr>
              <a:t>EAA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smtClean="0">
                <a:solidFill>
                  <a:schemeClr val="bg1"/>
                </a:solidFill>
              </a:rPr>
              <a:t>Arzneimittel *( </a:t>
            </a:r>
            <a:r>
              <a:rPr lang="de-DE" dirty="0">
                <a:solidFill>
                  <a:schemeClr val="bg1"/>
                </a:solidFill>
              </a:rPr>
              <a:t>P</a:t>
            </a:r>
            <a:r>
              <a:rPr lang="de-DE" dirty="0" smtClean="0">
                <a:solidFill>
                  <a:schemeClr val="bg1"/>
                </a:solidFill>
              </a:rPr>
              <a:t>enicillin) Pilze (Aspergillus)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Toxine		 	</a:t>
            </a:r>
            <a:r>
              <a:rPr lang="de-DE" dirty="0" err="1" smtClean="0">
                <a:solidFill>
                  <a:schemeClr val="bg1"/>
                </a:solidFill>
              </a:rPr>
              <a:t>Amiodarone</a:t>
            </a:r>
            <a:r>
              <a:rPr lang="de-DE" dirty="0" smtClean="0">
                <a:solidFill>
                  <a:schemeClr val="bg1"/>
                </a:solidFill>
              </a:rPr>
              <a:t>, Chlorgas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Vasculitis</a:t>
            </a:r>
            <a:r>
              <a:rPr lang="de-DE" dirty="0" smtClean="0">
                <a:solidFill>
                  <a:schemeClr val="bg1"/>
                </a:solidFill>
              </a:rPr>
              <a:t>			</a:t>
            </a:r>
            <a:r>
              <a:rPr lang="de-DE" dirty="0" err="1" smtClean="0">
                <a:solidFill>
                  <a:schemeClr val="bg1"/>
                </a:solidFill>
              </a:rPr>
              <a:t>Goodpasture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Granulomatose</a:t>
            </a:r>
            <a:r>
              <a:rPr lang="de-DE" dirty="0" smtClean="0">
                <a:solidFill>
                  <a:schemeClr val="bg1"/>
                </a:solidFill>
              </a:rPr>
              <a:t> mit </a:t>
            </a:r>
            <a:r>
              <a:rPr lang="de-DE" dirty="0" err="1" smtClean="0">
                <a:solidFill>
                  <a:schemeClr val="bg1"/>
                </a:solidFill>
              </a:rPr>
              <a:t>Polyangiitis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Infekte			Influenza, </a:t>
            </a:r>
            <a:r>
              <a:rPr lang="de-DE" dirty="0" err="1" smtClean="0">
                <a:solidFill>
                  <a:schemeClr val="bg1"/>
                </a:solidFill>
              </a:rPr>
              <a:t>SARS</a:t>
            </a:r>
            <a:r>
              <a:rPr lang="de-DE" dirty="0" smtClean="0">
                <a:solidFill>
                  <a:schemeClr val="bg1"/>
                </a:solidFill>
              </a:rPr>
              <a:t>, Würmer, Tb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Entzündlich-reaktiv		</a:t>
            </a:r>
            <a:r>
              <a:rPr lang="de-DE" dirty="0" err="1" smtClean="0">
                <a:solidFill>
                  <a:schemeClr val="bg1"/>
                </a:solidFill>
              </a:rPr>
              <a:t>ARDS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Alveoläre Blutung		</a:t>
            </a:r>
            <a:r>
              <a:rPr lang="de-DE" dirty="0" err="1" smtClean="0">
                <a:solidFill>
                  <a:schemeClr val="bg1"/>
                </a:solidFill>
              </a:rPr>
              <a:t>îdiopathische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hämosiderose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Goodpasture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Überwäss</a:t>
            </a: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dirty="0" err="1" smtClean="0">
                <a:solidFill>
                  <a:schemeClr val="bg1"/>
                </a:solidFill>
              </a:rPr>
              <a:t>erung</a:t>
            </a: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dirty="0" err="1" smtClean="0">
                <a:solidFill>
                  <a:schemeClr val="bg1"/>
                </a:solidFill>
              </a:rPr>
              <a:t>cardial</a:t>
            </a:r>
            <a:r>
              <a:rPr lang="de-DE" dirty="0" smtClean="0">
                <a:solidFill>
                  <a:schemeClr val="bg1"/>
                </a:solidFill>
              </a:rPr>
              <a:t>, renal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Staubbelastung		Asbestose, </a:t>
            </a:r>
            <a:r>
              <a:rPr lang="de-DE" dirty="0" err="1" smtClean="0">
                <a:solidFill>
                  <a:schemeClr val="bg1"/>
                </a:solidFill>
              </a:rPr>
              <a:t>silicose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Chemisch/Physikalisch	O2, Strahlung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Neoplastische		</a:t>
            </a:r>
            <a:r>
              <a:rPr lang="de-DE" dirty="0">
                <a:solidFill>
                  <a:schemeClr val="bg1"/>
                </a:solidFill>
              </a:rPr>
              <a:t>M</a:t>
            </a:r>
            <a:r>
              <a:rPr lang="de-DE" dirty="0" smtClean="0">
                <a:solidFill>
                  <a:schemeClr val="bg1"/>
                </a:solidFill>
              </a:rPr>
              <a:t>etastasen, Lymphome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Gendefekte		</a:t>
            </a:r>
            <a:r>
              <a:rPr lang="de-DE" dirty="0" err="1" smtClean="0">
                <a:solidFill>
                  <a:schemeClr val="bg1"/>
                </a:solidFill>
              </a:rPr>
              <a:t>Neurofibromatose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S</a:t>
            </a:r>
            <a:r>
              <a:rPr lang="de-DE" dirty="0" err="1" smtClean="0">
                <a:solidFill>
                  <a:schemeClr val="bg1"/>
                </a:solidFill>
              </a:rPr>
              <a:t>peicherkrankh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Alveolarproteinose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Ablagerungen		</a:t>
            </a:r>
            <a:r>
              <a:rPr lang="de-DE" dirty="0" err="1" smtClean="0">
                <a:solidFill>
                  <a:schemeClr val="bg1"/>
                </a:solidFill>
              </a:rPr>
              <a:t>Amyloidose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57389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*Datenbank: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Pneumotox.com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Pirfenidone</a:t>
            </a:r>
            <a:r>
              <a:rPr lang="de-DE" sz="3600" dirty="0" smtClean="0">
                <a:solidFill>
                  <a:srgbClr val="002060"/>
                </a:solidFill>
              </a:rPr>
              <a:t> bei </a:t>
            </a:r>
            <a:r>
              <a:rPr lang="de-DE" sz="3600" dirty="0" err="1" smtClean="0">
                <a:solidFill>
                  <a:srgbClr val="002060"/>
                </a:solidFill>
              </a:rPr>
              <a:t>IPF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6" y="1844824"/>
            <a:ext cx="8339367" cy="48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08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Ascend</a:t>
            </a:r>
            <a:r>
              <a:rPr lang="de-DE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</a:rPr>
              <a:t>Pirfenidone</a:t>
            </a:r>
            <a:r>
              <a:rPr lang="de-DE" sz="3600" dirty="0" smtClean="0">
                <a:solidFill>
                  <a:srgbClr val="002060"/>
                </a:solidFill>
              </a:rPr>
              <a:t> bei </a:t>
            </a:r>
            <a:r>
              <a:rPr lang="de-DE" sz="3600" dirty="0" err="1" smtClean="0">
                <a:solidFill>
                  <a:srgbClr val="002060"/>
                </a:solidFill>
              </a:rPr>
              <a:t>IPF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8024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King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30646"/>
              </p:ext>
            </p:extLst>
          </p:nvPr>
        </p:nvGraphicFramePr>
        <p:xfrm>
          <a:off x="755576" y="2420888"/>
          <a:ext cx="7632848" cy="261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35"/>
                <a:gridCol w="2049430"/>
                <a:gridCol w="2353049"/>
                <a:gridCol w="110503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Ascend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Einschluß</a:t>
                      </a:r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IPF</a:t>
                      </a:r>
                      <a:r>
                        <a:rPr lang="de-DE" dirty="0" smtClean="0"/>
                        <a:t>** 40-</a:t>
                      </a:r>
                      <a:r>
                        <a:rPr lang="de-DE" dirty="0" err="1" smtClean="0"/>
                        <a:t>80yr</a:t>
                      </a:r>
                      <a:r>
                        <a:rPr lang="de-DE" dirty="0" smtClean="0"/>
                        <a:t>, VC&gt; 50-90%,</a:t>
                      </a:r>
                      <a:r>
                        <a:rPr lang="de-DE" dirty="0" err="1" smtClean="0"/>
                        <a:t>6MWTD</a:t>
                      </a:r>
                      <a:r>
                        <a:rPr lang="de-DE" dirty="0" smtClean="0"/>
                        <a:t> &gt; 150    52</a:t>
                      </a:r>
                      <a:r>
                        <a:rPr lang="de-DE" baseline="0" dirty="0" smtClean="0"/>
                        <a:t> Wochen</a:t>
                      </a:r>
                      <a:endParaRPr lang="de-D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-428 ml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235 ml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&lt;0,001</a:t>
                      </a:r>
                      <a:endParaRPr lang="de-DE" dirty="0"/>
                    </a:p>
                  </a:txBody>
                  <a:tcPr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6MWTD</a:t>
                      </a:r>
                      <a:r>
                        <a:rPr lang="de-DE" dirty="0" smtClean="0"/>
                        <a:t>-Abfall </a:t>
                      </a:r>
                      <a:r>
                        <a:rPr lang="de-DE" dirty="0" err="1" smtClean="0"/>
                        <a:t>50m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0,04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Dyspnoe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0,1*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02670" y="5805264"/>
            <a:ext cx="416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*kombiniert mit </a:t>
            </a:r>
            <a:r>
              <a:rPr lang="de-DE" dirty="0" err="1" smtClean="0">
                <a:solidFill>
                  <a:schemeClr val="bg1"/>
                </a:solidFill>
              </a:rPr>
              <a:t>Capacity</a:t>
            </a:r>
            <a:r>
              <a:rPr lang="de-DE" dirty="0" smtClean="0">
                <a:solidFill>
                  <a:schemeClr val="bg1"/>
                </a:solidFill>
              </a:rPr>
              <a:t>-Daten p&lt;0,01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**30% </a:t>
            </a:r>
            <a:r>
              <a:rPr lang="de-DE" dirty="0" err="1" smtClean="0">
                <a:solidFill>
                  <a:schemeClr val="bg1"/>
                </a:solidFill>
              </a:rPr>
              <a:t>sLB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0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7984" y="404664"/>
            <a:ext cx="4464496" cy="18002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Pirfenidone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5-Jahres-Überleben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 Empire-Studie Tschechien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Zurkova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eps Res 2019;20:16</a:t>
            </a:r>
          </a:p>
        </p:txBody>
      </p:sp>
      <p:pic>
        <p:nvPicPr>
          <p:cNvPr id="3074" name="Picture 2" descr="An external file that holds a picture, illustration, etc.&#10;Object name is 12931_2019_977_Fig2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226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3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Impulsis</a:t>
            </a:r>
            <a:r>
              <a:rPr lang="de-DE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</a:rPr>
              <a:t>Nintedanib</a:t>
            </a:r>
            <a:r>
              <a:rPr lang="de-DE" sz="3600" dirty="0" smtClean="0">
                <a:solidFill>
                  <a:srgbClr val="002060"/>
                </a:solidFill>
              </a:rPr>
              <a:t> bei </a:t>
            </a:r>
            <a:r>
              <a:rPr lang="de-DE" sz="3600" dirty="0" err="1" smtClean="0">
                <a:solidFill>
                  <a:srgbClr val="002060"/>
                </a:solidFill>
              </a:rPr>
              <a:t>IPF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48064" y="5949280"/>
            <a:ext cx="3339087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Richeldi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2014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53495"/>
              </p:ext>
            </p:extLst>
          </p:nvPr>
        </p:nvGraphicFramePr>
        <p:xfrm>
          <a:off x="683568" y="2924944"/>
          <a:ext cx="748883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2"/>
                <a:gridCol w="1368152"/>
                <a:gridCol w="1468964"/>
                <a:gridCol w="1497766"/>
                <a:gridCol w="1497766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Placebo1</a:t>
                      </a:r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204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Impulsis1</a:t>
                      </a:r>
                      <a:r>
                        <a:rPr lang="de-DE" dirty="0" smtClean="0"/>
                        <a:t>  309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Placebo 2    219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Impulsis</a:t>
                      </a:r>
                      <a:r>
                        <a:rPr lang="de-DE" dirty="0" smtClean="0"/>
                        <a:t> 2 329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VC prim ml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-95 ***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-95***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6,1%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5,4%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9,6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3,6</a:t>
                      </a:r>
                      <a:r>
                        <a:rPr lang="de-DE" dirty="0" smtClean="0"/>
                        <a:t>% </a:t>
                      </a:r>
                      <a:r>
                        <a:rPr lang="de-DE" dirty="0" smtClean="0"/>
                        <a:t>** #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7,8%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5,5</a:t>
                      </a:r>
                      <a:r>
                        <a:rPr lang="de-DE" dirty="0" smtClean="0"/>
                        <a:t>%#</a:t>
                      </a:r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kombiniert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SGRQ</a:t>
                      </a:r>
                      <a:r>
                        <a:rPr lang="de-DE" dirty="0" smtClean="0"/>
                        <a:t>-Abfall </a:t>
                      </a:r>
                      <a:r>
                        <a:rPr lang="de-DE" dirty="0" err="1" smtClean="0"/>
                        <a:t>Pkt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4,39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4,34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5,8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2,8*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27584" y="20608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IPD</a:t>
            </a:r>
            <a:r>
              <a:rPr lang="de-DE" dirty="0" smtClean="0">
                <a:solidFill>
                  <a:schemeClr val="bg1"/>
                </a:solidFill>
              </a:rPr>
              <a:t> , &gt; 40, VC&gt; 50%(</a:t>
            </a:r>
            <a:r>
              <a:rPr lang="de-DE" dirty="0" err="1" smtClean="0">
                <a:solidFill>
                  <a:schemeClr val="bg1"/>
                </a:solidFill>
              </a:rPr>
              <a:t>mean</a:t>
            </a:r>
            <a:r>
              <a:rPr lang="de-DE" dirty="0" smtClean="0">
                <a:solidFill>
                  <a:schemeClr val="bg1"/>
                </a:solidFill>
              </a:rPr>
              <a:t> 80%) , </a:t>
            </a:r>
            <a:r>
              <a:rPr lang="de-DE" dirty="0" err="1" smtClean="0">
                <a:solidFill>
                  <a:schemeClr val="bg1"/>
                </a:solidFill>
              </a:rPr>
              <a:t>Pred</a:t>
            </a:r>
            <a:r>
              <a:rPr lang="de-DE" dirty="0" smtClean="0">
                <a:solidFill>
                  <a:schemeClr val="bg1"/>
                </a:solidFill>
              </a:rPr>
              <a:t> &lt;=15 mg, </a:t>
            </a:r>
            <a:r>
              <a:rPr lang="de-DE" dirty="0">
                <a:solidFill>
                  <a:schemeClr val="bg1"/>
                </a:solidFill>
              </a:rPr>
              <a:t>D</a:t>
            </a:r>
            <a:r>
              <a:rPr lang="de-DE" dirty="0" smtClean="0">
                <a:solidFill>
                  <a:schemeClr val="bg1"/>
                </a:solidFill>
              </a:rPr>
              <a:t>auer 52 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5524143"/>
            <a:ext cx="273630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*** &lt;0,001</a:t>
            </a:r>
          </a:p>
          <a:p>
            <a:r>
              <a:rPr lang="de-DE" dirty="0" smtClean="0"/>
              <a:t>** &lt;</a:t>
            </a:r>
            <a:r>
              <a:rPr lang="de-DE" dirty="0" smtClean="0"/>
              <a:t>0,005</a:t>
            </a:r>
          </a:p>
          <a:p>
            <a:r>
              <a:rPr lang="de-DE" dirty="0" smtClean="0"/>
              <a:t># </a:t>
            </a:r>
            <a:r>
              <a:rPr lang="de-DE" dirty="0" err="1" smtClean="0"/>
              <a:t>kominiert</a:t>
            </a:r>
            <a:r>
              <a:rPr lang="de-DE" dirty="0" smtClean="0"/>
              <a:t> </a:t>
            </a:r>
            <a:r>
              <a:rPr lang="de-DE" dirty="0" err="1" smtClean="0"/>
              <a:t>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439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Idiopathische </a:t>
            </a:r>
            <a:r>
              <a:rPr lang="de-DE" sz="2800" dirty="0" err="1" smtClean="0">
                <a:solidFill>
                  <a:srgbClr val="002060"/>
                </a:solidFill>
              </a:rPr>
              <a:t>Lungenfibrose</a:t>
            </a:r>
            <a:endParaRPr lang="de-DE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06488"/>
            <a:ext cx="57927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805264"/>
            <a:ext cx="38164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UHH</a:t>
            </a:r>
            <a:r>
              <a:rPr lang="de-DE" dirty="0" smtClean="0"/>
              <a:t>  </a:t>
            </a:r>
            <a:r>
              <a:rPr lang="de-DE" dirty="0" err="1" smtClean="0"/>
              <a:t>Prifenidon</a:t>
            </a:r>
            <a:r>
              <a:rPr lang="de-DE" dirty="0" smtClean="0"/>
              <a:t> Uni </a:t>
            </a:r>
            <a:r>
              <a:rPr lang="de-DE" dirty="0" err="1" smtClean="0"/>
              <a:t>Heraklon</a:t>
            </a:r>
            <a:r>
              <a:rPr lang="de-DE" dirty="0" smtClean="0"/>
              <a:t> 2011 ff</a:t>
            </a:r>
          </a:p>
          <a:p>
            <a:r>
              <a:rPr lang="de-DE" dirty="0" err="1" smtClean="0"/>
              <a:t>RBH</a:t>
            </a:r>
            <a:r>
              <a:rPr lang="de-DE" dirty="0" smtClean="0"/>
              <a:t> (</a:t>
            </a:r>
            <a:r>
              <a:rPr lang="de-DE" dirty="0" err="1" smtClean="0"/>
              <a:t>Referenzentrum</a:t>
            </a:r>
            <a:r>
              <a:rPr lang="de-DE" dirty="0" smtClean="0"/>
              <a:t> ohne Therapie)</a:t>
            </a:r>
          </a:p>
          <a:p>
            <a:r>
              <a:rPr lang="de-DE" dirty="0" smtClean="0"/>
              <a:t>HR 0,3 p&lt;0,001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44008" y="6210444"/>
            <a:ext cx="440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Maragrithopulos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BMJ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Resp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Med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2018 18:177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Impulsis</a:t>
            </a:r>
            <a:r>
              <a:rPr lang="de-DE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</a:rPr>
              <a:t>Nintedanib</a:t>
            </a:r>
            <a:r>
              <a:rPr lang="de-DE" sz="3600" dirty="0" smtClean="0">
                <a:solidFill>
                  <a:srgbClr val="002060"/>
                </a:solidFill>
              </a:rPr>
              <a:t> bei </a:t>
            </a:r>
            <a:r>
              <a:rPr lang="de-DE" sz="3600" dirty="0" err="1" smtClean="0">
                <a:solidFill>
                  <a:srgbClr val="002060"/>
                </a:solidFill>
              </a:rPr>
              <a:t>IPF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Assaly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R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AmReRespCritCareDis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 2015;192:1020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81649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9198" y="4797152"/>
            <a:ext cx="79208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Gewichtsverlust 10</a:t>
            </a:r>
            <a:r>
              <a:rPr lang="de-DE" smtClean="0"/>
              <a:t>% -&gt; </a:t>
            </a:r>
            <a:r>
              <a:rPr lang="de-DE" dirty="0" smtClean="0"/>
              <a:t>+3% VC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794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Kasuistik 1 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1624539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W* 1936 []30444]</a:t>
            </a:r>
          </a:p>
          <a:p>
            <a:r>
              <a:rPr lang="de-DE" sz="2400" dirty="0">
                <a:solidFill>
                  <a:schemeClr val="bg1"/>
                </a:solidFill>
              </a:rPr>
              <a:t>Pollenallergisches Asthma</a:t>
            </a:r>
          </a:p>
          <a:p>
            <a:r>
              <a:rPr lang="de-DE" sz="2400" dirty="0">
                <a:solidFill>
                  <a:schemeClr val="bg1"/>
                </a:solidFill>
              </a:rPr>
              <a:t>2017 Husten und Luftnot  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Rx</a:t>
            </a:r>
            <a:r>
              <a:rPr lang="de-DE" sz="2400" dirty="0">
                <a:solidFill>
                  <a:schemeClr val="bg1"/>
                </a:solidFill>
              </a:rPr>
              <a:t>  leichte </a:t>
            </a:r>
            <a:r>
              <a:rPr lang="de-DE" sz="2400" dirty="0" err="1">
                <a:solidFill>
                  <a:schemeClr val="bg1"/>
                </a:solidFill>
              </a:rPr>
              <a:t>Gerüstfibrose</a:t>
            </a:r>
            <a:r>
              <a:rPr lang="de-DE" sz="2400" dirty="0">
                <a:solidFill>
                  <a:schemeClr val="bg1"/>
                </a:solidFill>
              </a:rPr>
              <a:t> und geringe Stauung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UKG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oB</a:t>
            </a:r>
            <a:endParaRPr lang="de-DE" sz="2400" dirty="0">
              <a:solidFill>
                <a:schemeClr val="bg1"/>
              </a:solidFill>
            </a:endParaRP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1/18 </a:t>
            </a:r>
            <a:r>
              <a:rPr lang="de-DE" sz="2400" dirty="0" err="1" smtClean="0">
                <a:solidFill>
                  <a:schemeClr val="bg1"/>
                </a:solidFill>
              </a:rPr>
              <a:t>Skerosiphonie</a:t>
            </a:r>
            <a:endParaRPr lang="de-DE" sz="2400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	Einheit</a:t>
            </a:r>
            <a:r>
              <a:rPr lang="de-DE" b="1" dirty="0">
                <a:solidFill>
                  <a:schemeClr val="bg1"/>
                </a:solidFill>
              </a:rPr>
              <a:t>	</a:t>
            </a:r>
            <a:r>
              <a:rPr lang="de-DE" b="1" dirty="0" smtClean="0">
                <a:solidFill>
                  <a:schemeClr val="bg1"/>
                </a:solidFill>
              </a:rPr>
              <a:t>     Soll-Mittel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   Ist</a:t>
            </a:r>
            <a:r>
              <a:rPr lang="de-DE" b="1" dirty="0">
                <a:solidFill>
                  <a:schemeClr val="bg1"/>
                </a:solidFill>
              </a:rPr>
              <a:t>	</a:t>
            </a:r>
            <a:r>
              <a:rPr lang="de-DE" b="1" dirty="0" smtClean="0">
                <a:solidFill>
                  <a:schemeClr val="bg1"/>
                </a:solidFill>
              </a:rPr>
              <a:t>  IST/SOLL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VCmax</a:t>
            </a:r>
            <a:r>
              <a:rPr lang="de-DE" dirty="0">
                <a:solidFill>
                  <a:schemeClr val="bg1"/>
                </a:solidFill>
              </a:rPr>
              <a:t>           	</a:t>
            </a:r>
            <a:r>
              <a:rPr lang="de-DE" dirty="0" smtClean="0">
                <a:solidFill>
                  <a:schemeClr val="bg1"/>
                </a:solidFill>
              </a:rPr>
              <a:t>l    </a:t>
            </a: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1,91   </a:t>
            </a:r>
            <a:r>
              <a:rPr lang="de-DE" dirty="0">
                <a:solidFill>
                  <a:schemeClr val="bg1"/>
                </a:solidFill>
              </a:rPr>
              <a:t>1,80    94%</a:t>
            </a:r>
          </a:p>
          <a:p>
            <a:r>
              <a:rPr lang="de-DE" dirty="0" err="1">
                <a:solidFill>
                  <a:schemeClr val="bg1"/>
                </a:solidFill>
              </a:rPr>
              <a:t>FEV1</a:t>
            </a:r>
            <a:r>
              <a:rPr lang="de-DE" dirty="0">
                <a:solidFill>
                  <a:schemeClr val="bg1"/>
                </a:solidFill>
              </a:rPr>
              <a:t>            	l    	</a:t>
            </a:r>
            <a:r>
              <a:rPr lang="de-DE" dirty="0" smtClean="0">
                <a:solidFill>
                  <a:schemeClr val="bg1"/>
                </a:solidFill>
              </a:rPr>
              <a:t>1,42   </a:t>
            </a:r>
            <a:r>
              <a:rPr lang="de-DE" dirty="0">
                <a:solidFill>
                  <a:schemeClr val="bg1"/>
                </a:solidFill>
              </a:rPr>
              <a:t>1,53   108%</a:t>
            </a:r>
          </a:p>
          <a:p>
            <a:r>
              <a:rPr lang="de-DE" dirty="0" err="1">
                <a:solidFill>
                  <a:schemeClr val="bg1"/>
                </a:solidFill>
              </a:rPr>
              <a:t>FEV1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VCmax</a:t>
            </a:r>
            <a:r>
              <a:rPr lang="de-DE" dirty="0">
                <a:solidFill>
                  <a:schemeClr val="bg1"/>
                </a:solidFill>
              </a:rPr>
              <a:t>      	% 	</a:t>
            </a:r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>
                <a:solidFill>
                  <a:schemeClr val="bg1"/>
                </a:solidFill>
              </a:rPr>
              <a:t>74     85      116%</a:t>
            </a:r>
          </a:p>
          <a:p>
            <a:r>
              <a:rPr lang="en-US" dirty="0" err="1">
                <a:solidFill>
                  <a:schemeClr val="bg1"/>
                </a:solidFill>
              </a:rPr>
              <a:t>RAWtot</a:t>
            </a:r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kPa</a:t>
            </a:r>
            <a:r>
              <a:rPr lang="en-US" dirty="0">
                <a:solidFill>
                  <a:schemeClr val="bg1"/>
                </a:solidFill>
              </a:rPr>
              <a:t>*s/l   &lt;	</a:t>
            </a:r>
            <a:r>
              <a:rPr lang="en-US" dirty="0" smtClean="0">
                <a:solidFill>
                  <a:schemeClr val="bg1"/>
                </a:solidFill>
              </a:rPr>
              <a:t>0,35   </a:t>
            </a:r>
            <a:r>
              <a:rPr lang="en-US" dirty="0">
                <a:solidFill>
                  <a:schemeClr val="bg1"/>
                </a:solidFill>
              </a:rPr>
              <a:t>0,20    58%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TGV-B        	l    	</a:t>
            </a:r>
            <a:r>
              <a:rPr lang="en-US" dirty="0" smtClean="0">
                <a:solidFill>
                  <a:schemeClr val="bg1"/>
                </a:solidFill>
              </a:rPr>
              <a:t>2,51   </a:t>
            </a:r>
            <a:r>
              <a:rPr lang="en-US" dirty="0">
                <a:solidFill>
                  <a:schemeClr val="bg1"/>
                </a:solidFill>
              </a:rPr>
              <a:t>2,03    81%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TLC-B         	 l    	</a:t>
            </a:r>
            <a:r>
              <a:rPr lang="de-DE" dirty="0" smtClean="0">
                <a:solidFill>
                  <a:schemeClr val="bg1"/>
                </a:solidFill>
              </a:rPr>
              <a:t>4,31   </a:t>
            </a:r>
            <a:r>
              <a:rPr lang="de-DE" dirty="0">
                <a:solidFill>
                  <a:schemeClr val="bg1"/>
                </a:solidFill>
              </a:rPr>
              <a:t>3,59    83</a:t>
            </a:r>
            <a:r>
              <a:rPr lang="de-DE" dirty="0" smtClean="0">
                <a:solidFill>
                  <a:schemeClr val="bg1"/>
                </a:solidFill>
              </a:rPr>
              <a:t>%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5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351"/>
            <a:ext cx="6192688" cy="6192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Kasuistik 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32845" y="2829129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CTT</a:t>
            </a:r>
            <a:r>
              <a:rPr lang="de-DE" sz="2400" dirty="0">
                <a:solidFill>
                  <a:schemeClr val="bg1"/>
                </a:solidFill>
              </a:rPr>
              <a:t> typische </a:t>
            </a:r>
            <a:r>
              <a:rPr lang="de-DE" sz="2400" dirty="0" err="1">
                <a:solidFill>
                  <a:schemeClr val="bg1"/>
                </a:solidFill>
              </a:rPr>
              <a:t>IPF</a:t>
            </a:r>
            <a:r>
              <a:rPr lang="de-DE" sz="2400" dirty="0">
                <a:solidFill>
                  <a:schemeClr val="bg1"/>
                </a:solidFill>
              </a:rPr>
              <a:t>- 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Dg</a:t>
            </a:r>
            <a:r>
              <a:rPr lang="de-DE" sz="2400" dirty="0">
                <a:solidFill>
                  <a:schemeClr val="bg1"/>
                </a:solidFill>
              </a:rPr>
              <a:t> gesicherte </a:t>
            </a:r>
            <a:r>
              <a:rPr lang="de-DE" sz="2400" dirty="0" err="1">
                <a:solidFill>
                  <a:schemeClr val="bg1"/>
                </a:solidFill>
              </a:rPr>
              <a:t>IPF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err="1">
                <a:solidFill>
                  <a:schemeClr val="bg1"/>
                </a:solidFill>
              </a:rPr>
              <a:t>Nintedanib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1/18</a:t>
            </a:r>
            <a:endParaRPr lang="de-DE" sz="2400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923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Kasuistik 1 </a:t>
            </a:r>
            <a:endParaRPr lang="de-DE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67651345"/>
              </p:ext>
            </p:extLst>
          </p:nvPr>
        </p:nvGraphicFramePr>
        <p:xfrm>
          <a:off x="1475656" y="1412776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9552" y="501317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Abfall VC 8%/ 6 Monate</a:t>
            </a:r>
          </a:p>
          <a:p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r>
              <a:rPr lang="de-DE" dirty="0">
                <a:solidFill>
                  <a:schemeClr val="bg1"/>
                </a:solidFill>
              </a:rPr>
              <a:t>&gt;jetzt latente respiratorische Insuffizienz, </a:t>
            </a:r>
            <a:r>
              <a:rPr lang="de-DE" dirty="0" err="1">
                <a:solidFill>
                  <a:schemeClr val="bg1"/>
                </a:solidFill>
              </a:rPr>
              <a:t>EOT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&gt;jetzt Wechsel </a:t>
            </a:r>
            <a:r>
              <a:rPr lang="de-DE" dirty="0" err="1">
                <a:solidFill>
                  <a:schemeClr val="bg1"/>
                </a:solidFill>
              </a:rPr>
              <a:t>Ofev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 smtClean="0">
                <a:solidFill>
                  <a:schemeClr val="bg1"/>
                </a:solidFill>
              </a:rPr>
              <a:t>Start2018</a:t>
            </a:r>
            <a:r>
              <a:rPr lang="de-DE" dirty="0">
                <a:solidFill>
                  <a:schemeClr val="bg1"/>
                </a:solidFill>
              </a:rPr>
              <a:t>)-&gt; </a:t>
            </a:r>
            <a:r>
              <a:rPr lang="de-DE" dirty="0" err="1">
                <a:solidFill>
                  <a:schemeClr val="bg1"/>
                </a:solidFill>
              </a:rPr>
              <a:t>Esbriet</a:t>
            </a:r>
            <a:r>
              <a:rPr lang="de-DE" dirty="0">
                <a:solidFill>
                  <a:schemeClr val="bg1"/>
                </a:solidFill>
              </a:rPr>
              <a:t> wegen Gewichtsverlust/ </a:t>
            </a:r>
            <a:r>
              <a:rPr lang="de-DE" dirty="0" err="1">
                <a:solidFill>
                  <a:schemeClr val="bg1"/>
                </a:solidFill>
              </a:rPr>
              <a:t>Progress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&gt;Zusatznahrung </a:t>
            </a:r>
          </a:p>
        </p:txBody>
      </p:sp>
    </p:spTree>
    <p:extLst>
      <p:ext uri="{BB962C8B-B14F-4D97-AF65-F5344CB8AC3E}">
        <p14:creationId xmlns:p14="http://schemas.microsoft.com/office/powerpoint/2010/main" val="3599220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Inbuild</a:t>
            </a:r>
            <a:r>
              <a:rPr lang="de-DE" sz="3600" dirty="0" smtClean="0">
                <a:solidFill>
                  <a:srgbClr val="002060"/>
                </a:solidFill>
              </a:rPr>
              <a:t>: progressiv-</a:t>
            </a:r>
            <a:r>
              <a:rPr lang="de-DE" sz="3600" dirty="0" err="1" smtClean="0">
                <a:solidFill>
                  <a:srgbClr val="002060"/>
                </a:solidFill>
              </a:rPr>
              <a:t>fibrosierende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</a:rPr>
              <a:t>ILD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6381328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Flaherty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KR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2019;381:1718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1525" y="1988839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Einschluß </a:t>
            </a:r>
            <a:r>
              <a:rPr lang="de-DE" dirty="0" err="1">
                <a:solidFill>
                  <a:schemeClr val="bg1"/>
                </a:solidFill>
              </a:rPr>
              <a:t>fibrosierende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:  &gt;</a:t>
            </a:r>
            <a:r>
              <a:rPr lang="de-DE" dirty="0" err="1" smtClean="0">
                <a:solidFill>
                  <a:schemeClr val="bg1"/>
                </a:solidFill>
              </a:rPr>
              <a:t>CTT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Fibrose</a:t>
            </a:r>
            <a:r>
              <a:rPr lang="de-DE" dirty="0" smtClean="0">
                <a:solidFill>
                  <a:schemeClr val="bg1"/>
                </a:solidFill>
              </a:rPr>
              <a:t> &gt; 10%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&gt; rel. Abfall der 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r>
              <a:rPr lang="de-DE" dirty="0" smtClean="0">
                <a:solidFill>
                  <a:schemeClr val="bg1"/>
                </a:solidFill>
              </a:rPr>
              <a:t> &gt;</a:t>
            </a:r>
            <a:r>
              <a:rPr lang="de-DE" dirty="0" err="1" smtClean="0">
                <a:solidFill>
                  <a:schemeClr val="bg1"/>
                </a:solidFill>
              </a:rPr>
              <a:t>10%pred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  <a:r>
              <a:rPr lang="de-DE" dirty="0" err="1" smtClean="0">
                <a:solidFill>
                  <a:schemeClr val="bg1"/>
                </a:solidFill>
              </a:rPr>
              <a:t>2y</a:t>
            </a:r>
            <a:r>
              <a:rPr lang="de-DE" dirty="0" smtClean="0">
                <a:solidFill>
                  <a:schemeClr val="bg1"/>
                </a:solidFill>
              </a:rPr>
              <a:t> (50%)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   rel. Abfall 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5-9%pred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  <a:r>
              <a:rPr lang="de-DE" dirty="0" err="1" smtClean="0">
                <a:solidFill>
                  <a:schemeClr val="bg1"/>
                </a:solidFill>
              </a:rPr>
              <a:t>2y+prog</a:t>
            </a:r>
            <a:r>
              <a:rPr lang="de-DE" dirty="0" smtClean="0">
                <a:solidFill>
                  <a:schemeClr val="bg1"/>
                </a:solidFill>
              </a:rPr>
              <a:t>. Atembeschwerden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   /rel</a:t>
            </a:r>
            <a:r>
              <a:rPr lang="de-DE" dirty="0">
                <a:solidFill>
                  <a:schemeClr val="bg1"/>
                </a:solidFill>
              </a:rPr>
              <a:t>. Abfall </a:t>
            </a:r>
            <a:r>
              <a:rPr lang="de-DE" dirty="0" err="1">
                <a:solidFill>
                  <a:schemeClr val="bg1"/>
                </a:solidFill>
              </a:rPr>
              <a:t>FVC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5-9%pred</a:t>
            </a:r>
            <a:r>
              <a:rPr lang="de-DE" dirty="0" smtClean="0">
                <a:solidFill>
                  <a:schemeClr val="bg1"/>
                </a:solidFill>
              </a:rPr>
              <a:t>+ 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FibroseCTT</a:t>
            </a:r>
            <a:r>
              <a:rPr lang="de-DE" dirty="0" smtClean="0">
                <a:solidFill>
                  <a:schemeClr val="bg1"/>
                </a:solidFill>
              </a:rPr>
              <a:t>  (31%)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   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  der </a:t>
            </a:r>
            <a:r>
              <a:rPr lang="de-DE" dirty="0" err="1" smtClean="0">
                <a:solidFill>
                  <a:schemeClr val="bg1"/>
                </a:solidFill>
              </a:rPr>
              <a:t>Fibrose</a:t>
            </a:r>
            <a:r>
              <a:rPr lang="de-DE" dirty="0" smtClean="0">
                <a:solidFill>
                  <a:schemeClr val="bg1"/>
                </a:solidFill>
              </a:rPr>
              <a:t> (</a:t>
            </a:r>
            <a:r>
              <a:rPr lang="de-DE" dirty="0" err="1" smtClean="0">
                <a:solidFill>
                  <a:schemeClr val="bg1"/>
                </a:solidFill>
              </a:rPr>
              <a:t>CTT</a:t>
            </a:r>
            <a:r>
              <a:rPr lang="de-DE" dirty="0" smtClean="0">
                <a:solidFill>
                  <a:schemeClr val="bg1"/>
                </a:solidFill>
              </a:rPr>
              <a:t>) +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. Atembeschwerden (19%)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  			&gt;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r>
              <a:rPr lang="de-DE" dirty="0" smtClean="0">
                <a:solidFill>
                  <a:schemeClr val="bg1"/>
                </a:solidFill>
              </a:rPr>
              <a:t> &gt; 45% </a:t>
            </a:r>
            <a:r>
              <a:rPr lang="de-DE" dirty="0" err="1" smtClean="0">
                <a:solidFill>
                  <a:schemeClr val="bg1"/>
                </a:solidFill>
              </a:rPr>
              <a:t>pred</a:t>
            </a:r>
            <a:r>
              <a:rPr lang="de-DE" dirty="0" smtClean="0">
                <a:solidFill>
                  <a:schemeClr val="bg1"/>
                </a:solidFill>
              </a:rPr>
              <a:t> +  </a:t>
            </a:r>
            <a:r>
              <a:rPr lang="de-DE" dirty="0" err="1" smtClean="0">
                <a:solidFill>
                  <a:schemeClr val="bg1"/>
                </a:solidFill>
              </a:rPr>
              <a:t>DLCO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30-80%pred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Ausschluß		</a:t>
            </a:r>
            <a:r>
              <a:rPr lang="de-DE" dirty="0" err="1" smtClean="0">
                <a:solidFill>
                  <a:schemeClr val="bg1"/>
                </a:solidFill>
              </a:rPr>
              <a:t>Antifibrotica</a:t>
            </a:r>
            <a:r>
              <a:rPr lang="de-DE" dirty="0" smtClean="0">
                <a:solidFill>
                  <a:schemeClr val="bg1"/>
                </a:solidFill>
              </a:rPr>
              <a:t>/ </a:t>
            </a:r>
            <a:r>
              <a:rPr lang="de-DE" dirty="0" err="1" smtClean="0">
                <a:solidFill>
                  <a:schemeClr val="bg1"/>
                </a:solidFill>
              </a:rPr>
              <a:t>Immunsupressiva</a:t>
            </a:r>
            <a:r>
              <a:rPr lang="de-DE" dirty="0" smtClean="0">
                <a:solidFill>
                  <a:schemeClr val="bg1"/>
                </a:solidFill>
              </a:rPr>
              <a:t> , </a:t>
            </a:r>
            <a:r>
              <a:rPr lang="de-DE" dirty="0" err="1" smtClean="0">
                <a:solidFill>
                  <a:schemeClr val="bg1"/>
                </a:solidFill>
              </a:rPr>
              <a:t>Pred</a:t>
            </a:r>
            <a:r>
              <a:rPr lang="de-DE" dirty="0" smtClean="0">
                <a:solidFill>
                  <a:schemeClr val="bg1"/>
                </a:solidFill>
              </a:rPr>
              <a:t> &gt; 20 mg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Randomisierung		</a:t>
            </a:r>
            <a:r>
              <a:rPr lang="de-DE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enrichment</a:t>
            </a: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design nicht </a:t>
            </a:r>
            <a:r>
              <a:rPr lang="de-DE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angew</a:t>
            </a: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de-DE" dirty="0" smtClean="0">
                <a:solidFill>
                  <a:schemeClr val="bg1"/>
                </a:solidFill>
              </a:rPr>
              <a:t>: 2/3 </a:t>
            </a:r>
            <a:r>
              <a:rPr lang="de-DE" dirty="0" err="1" smtClean="0">
                <a:solidFill>
                  <a:schemeClr val="bg1"/>
                </a:solidFill>
              </a:rPr>
              <a:t>UIP</a:t>
            </a:r>
            <a:r>
              <a:rPr lang="de-DE" dirty="0" smtClean="0">
                <a:solidFill>
                  <a:schemeClr val="bg1"/>
                </a:solidFill>
              </a:rPr>
              <a:t>-pattern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Intervention		1:1 </a:t>
            </a:r>
            <a:r>
              <a:rPr lang="de-DE" dirty="0" err="1" smtClean="0">
                <a:solidFill>
                  <a:schemeClr val="bg1"/>
                </a:solidFill>
              </a:rPr>
              <a:t>Nintedanib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2x150</a:t>
            </a:r>
            <a:r>
              <a:rPr lang="de-DE" dirty="0" smtClean="0">
                <a:solidFill>
                  <a:schemeClr val="bg1"/>
                </a:solidFill>
              </a:rPr>
              <a:t> . </a:t>
            </a:r>
            <a:r>
              <a:rPr lang="de-DE" dirty="0" err="1" smtClean="0">
                <a:solidFill>
                  <a:schemeClr val="bg1"/>
                </a:solidFill>
              </a:rPr>
              <a:t>Plazebo</a:t>
            </a:r>
            <a:r>
              <a:rPr lang="de-DE" dirty="0" smtClean="0">
                <a:solidFill>
                  <a:schemeClr val="bg1"/>
                </a:solidFill>
              </a:rPr>
              <a:t>      x 52 w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Endpoint</a:t>
            </a:r>
            <a:r>
              <a:rPr lang="de-DE" dirty="0" smtClean="0">
                <a:solidFill>
                  <a:schemeClr val="bg1"/>
                </a:solidFill>
              </a:rPr>
              <a:t>	prim		Abfall 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dirty="0" err="1" smtClean="0">
                <a:solidFill>
                  <a:schemeClr val="bg1"/>
                </a:solidFill>
              </a:rPr>
              <a:t>sek</a:t>
            </a: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Kings-brief </a:t>
            </a:r>
            <a:r>
              <a:rPr lang="de-DE" dirty="0" err="1" smtClean="0">
                <a:solidFill>
                  <a:schemeClr val="bg1"/>
                </a:solidFill>
              </a:rPr>
              <a:t>interst</a:t>
            </a:r>
            <a:r>
              <a:rPr lang="de-DE" dirty="0" smtClean="0">
                <a:solidFill>
                  <a:schemeClr val="bg1"/>
                </a:solidFill>
              </a:rPr>
              <a:t>. Lunge </a:t>
            </a:r>
            <a:r>
              <a:rPr lang="de-DE" dirty="0" err="1" smtClean="0">
                <a:solidFill>
                  <a:schemeClr val="bg1"/>
                </a:solidFill>
              </a:rPr>
              <a:t>dis</a:t>
            </a:r>
            <a:r>
              <a:rPr lang="de-DE" dirty="0" smtClean="0">
                <a:solidFill>
                  <a:schemeClr val="bg1"/>
                </a:solidFill>
              </a:rPr>
              <a:t> Quest. (0-100 h), Mortalität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dirty="0" err="1" smtClean="0">
                <a:solidFill>
                  <a:schemeClr val="bg1"/>
                </a:solidFill>
              </a:rPr>
              <a:t>tt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exacerbation</a:t>
            </a:r>
            <a:r>
              <a:rPr lang="de-DE" dirty="0" smtClean="0">
                <a:solidFill>
                  <a:schemeClr val="bg1"/>
                </a:solidFill>
              </a:rPr>
              <a:t> ( 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 err="1" smtClean="0">
                <a:solidFill>
                  <a:schemeClr val="bg1"/>
                </a:solidFill>
              </a:rPr>
              <a:t>Luftnot+CT-Veränderungen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  <a:r>
              <a:rPr lang="de-DE" dirty="0" err="1" smtClean="0">
                <a:solidFill>
                  <a:schemeClr val="bg1"/>
                </a:solidFill>
              </a:rPr>
              <a:t>nichtcardial</a:t>
            </a:r>
            <a:r>
              <a:rPr lang="de-DE" dirty="0" smtClean="0">
                <a:solidFill>
                  <a:schemeClr val="bg1"/>
                </a:solidFill>
              </a:rPr>
              <a:t>) 	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Interstitielle Lungenerkrankungen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35897" y="6165304"/>
            <a:ext cx="51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Diffuse </a:t>
            </a:r>
            <a:r>
              <a:rPr lang="de-DE" dirty="0" err="1" smtClean="0">
                <a:solidFill>
                  <a:schemeClr val="bg1"/>
                </a:solidFill>
              </a:rPr>
              <a:t>parenchymals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Costabel</a:t>
            </a:r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smtClean="0">
                <a:solidFill>
                  <a:schemeClr val="bg1"/>
                </a:solidFill>
              </a:rPr>
              <a:t>Karger2007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34076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bg1"/>
                </a:solidFill>
              </a:rPr>
              <a:t>Unbekannte  Genese:	</a:t>
            </a:r>
          </a:p>
          <a:p>
            <a:endParaRPr lang="de-DE" u="sng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IPF</a:t>
            </a:r>
            <a:r>
              <a:rPr lang="de-DE" dirty="0" smtClean="0">
                <a:solidFill>
                  <a:schemeClr val="bg1"/>
                </a:solidFill>
              </a:rPr>
              <a:t> idiopathische </a:t>
            </a:r>
            <a:r>
              <a:rPr lang="de-DE" dirty="0" err="1" smtClean="0">
                <a:solidFill>
                  <a:schemeClr val="bg1"/>
                </a:solidFill>
              </a:rPr>
              <a:t>üpulmonale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</a:t>
            </a:r>
            <a:r>
              <a:rPr lang="de-DE" dirty="0" err="1" smtClean="0">
                <a:solidFill>
                  <a:schemeClr val="bg1"/>
                </a:solidFill>
              </a:rPr>
              <a:t>ibrose</a:t>
            </a:r>
            <a:r>
              <a:rPr lang="de-DE" dirty="0" smtClean="0">
                <a:solidFill>
                  <a:schemeClr val="bg1"/>
                </a:solidFill>
              </a:rPr>
              <a:t> (</a:t>
            </a:r>
            <a:r>
              <a:rPr lang="de-DE" dirty="0" err="1" smtClean="0">
                <a:solidFill>
                  <a:schemeClr val="bg1"/>
                </a:solidFill>
              </a:rPr>
              <a:t>UIP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NSIP</a:t>
            </a:r>
            <a:r>
              <a:rPr lang="de-DE" dirty="0" smtClean="0">
                <a:solidFill>
                  <a:schemeClr val="bg1"/>
                </a:solidFill>
              </a:rPr>
              <a:t> unspezifische  interstitielle Pneumonie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DIP </a:t>
            </a:r>
            <a:r>
              <a:rPr lang="de-DE" dirty="0" err="1" smtClean="0">
                <a:solidFill>
                  <a:schemeClr val="bg1"/>
                </a:solidFill>
              </a:rPr>
              <a:t>desquamative</a:t>
            </a:r>
            <a:r>
              <a:rPr lang="de-DE" dirty="0" smtClean="0">
                <a:solidFill>
                  <a:schemeClr val="bg1"/>
                </a:solidFill>
              </a:rPr>
              <a:t> IP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R-Bild Respiratorische </a:t>
            </a:r>
            <a:r>
              <a:rPr lang="de-DE" dirty="0" err="1" smtClean="0">
                <a:solidFill>
                  <a:schemeClr val="bg1"/>
                </a:solidFill>
              </a:rPr>
              <a:t>Bronchiolitis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ILD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LIP</a:t>
            </a:r>
            <a:r>
              <a:rPr lang="de-DE" dirty="0" smtClean="0">
                <a:solidFill>
                  <a:schemeClr val="bg1"/>
                </a:solidFill>
              </a:rPr>
              <a:t>  Lymphoide IP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COP </a:t>
            </a:r>
            <a:r>
              <a:rPr lang="de-DE" dirty="0" err="1" smtClean="0">
                <a:solidFill>
                  <a:schemeClr val="bg1"/>
                </a:solidFill>
              </a:rPr>
              <a:t>cryptogen</a:t>
            </a:r>
            <a:r>
              <a:rPr lang="de-DE" dirty="0" smtClean="0">
                <a:solidFill>
                  <a:schemeClr val="bg1"/>
                </a:solidFill>
              </a:rPr>
              <a:t> organisierende Pneumonie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AIP</a:t>
            </a:r>
            <a:r>
              <a:rPr lang="de-DE" dirty="0" smtClean="0">
                <a:solidFill>
                  <a:schemeClr val="bg1"/>
                </a:solidFill>
              </a:rPr>
              <a:t> Akute </a:t>
            </a:r>
            <a:r>
              <a:rPr lang="de-DE" dirty="0" err="1" smtClean="0">
                <a:solidFill>
                  <a:schemeClr val="bg1"/>
                </a:solidFill>
              </a:rPr>
              <a:t>insterstitielle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Pneumonitis</a:t>
            </a:r>
            <a:r>
              <a:rPr lang="de-DE" dirty="0" smtClean="0">
                <a:solidFill>
                  <a:schemeClr val="bg1"/>
                </a:solidFill>
              </a:rPr>
              <a:t> ( diffus </a:t>
            </a:r>
            <a:r>
              <a:rPr lang="de-DE" dirty="0" err="1" smtClean="0">
                <a:solidFill>
                  <a:schemeClr val="bg1"/>
                </a:solidFill>
              </a:rPr>
              <a:t>alv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 err="1" smtClean="0">
                <a:solidFill>
                  <a:schemeClr val="bg1"/>
                </a:solidFill>
              </a:rPr>
              <a:t>Damage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Sarkoidose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Langerhanszell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Histiocytose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Lymphangioleiomyomatose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Eosinophile</a:t>
            </a:r>
            <a:r>
              <a:rPr lang="de-DE" dirty="0" smtClean="0">
                <a:solidFill>
                  <a:schemeClr val="bg1"/>
                </a:solidFill>
              </a:rPr>
              <a:t> Pneumonie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Idiopathische elastische </a:t>
            </a:r>
            <a:r>
              <a:rPr lang="de-DE" dirty="0" err="1" smtClean="0">
                <a:solidFill>
                  <a:schemeClr val="bg1"/>
                </a:solidFill>
              </a:rPr>
              <a:t>Fibroelastose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IgG4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related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interstitial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lung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iR</a:t>
            </a:r>
            <a:r>
              <a:rPr lang="de-DE" dirty="0" smtClean="0">
                <a:solidFill>
                  <a:schemeClr val="bg1"/>
                </a:solidFill>
              </a:rPr>
              <a:t> von anderen idiopathischen </a:t>
            </a:r>
            <a:r>
              <a:rPr lang="de-DE" dirty="0" err="1" smtClean="0">
                <a:solidFill>
                  <a:schemeClr val="bg1"/>
                </a:solidFill>
              </a:rPr>
              <a:t>Erkr</a:t>
            </a:r>
            <a:r>
              <a:rPr lang="de-DE" dirty="0" smtClean="0">
                <a:solidFill>
                  <a:schemeClr val="bg1"/>
                </a:solidFill>
              </a:rPr>
              <a:t> ( Kollagenose, </a:t>
            </a:r>
            <a:r>
              <a:rPr lang="de-DE" dirty="0" err="1" smtClean="0">
                <a:solidFill>
                  <a:schemeClr val="bg1"/>
                </a:solidFill>
              </a:rPr>
              <a:t>Skerodermie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Vasculitis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CED</a:t>
            </a:r>
            <a:r>
              <a:rPr lang="de-DE" dirty="0" smtClean="0">
                <a:solidFill>
                  <a:schemeClr val="bg1"/>
                </a:solidFill>
              </a:rPr>
              <a:t>…)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rgbClr val="002060"/>
                </a:solidFill>
              </a:rPr>
              <a:t>Inbuild</a:t>
            </a:r>
            <a:r>
              <a:rPr lang="de-DE" sz="3600" dirty="0">
                <a:solidFill>
                  <a:srgbClr val="002060"/>
                </a:solidFill>
              </a:rPr>
              <a:t>: progressiv-</a:t>
            </a:r>
            <a:r>
              <a:rPr lang="de-DE" sz="3600" dirty="0" err="1">
                <a:solidFill>
                  <a:srgbClr val="002060"/>
                </a:solidFill>
              </a:rPr>
              <a:t>fibrosierende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ILD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20072" y="5949280"/>
            <a:ext cx="3267079" cy="43204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Flaherty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KR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2019;381:1718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05962"/>
              </p:ext>
            </p:extLst>
          </p:nvPr>
        </p:nvGraphicFramePr>
        <p:xfrm>
          <a:off x="467544" y="1916832"/>
          <a:ext cx="792088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948"/>
                <a:gridCol w="1868972"/>
                <a:gridCol w="1512977"/>
                <a:gridCol w="1067983"/>
              </a:tblGrid>
              <a:tr h="298832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Nintedanib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Placebo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332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331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VC ml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-81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-187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&lt;0,001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K-BILD ( </a:t>
                      </a:r>
                      <a:r>
                        <a:rPr lang="de-DE" sz="2400" dirty="0" err="1" smtClean="0"/>
                        <a:t>bl</a:t>
                      </a:r>
                      <a:r>
                        <a:rPr lang="de-DE" sz="2400" dirty="0" smtClean="0"/>
                        <a:t> 55)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0.55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-0.79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Ecxacerbationen</a:t>
                      </a:r>
                      <a:r>
                        <a:rPr lang="de-DE" sz="2400" dirty="0" smtClean="0"/>
                        <a:t> oder Tod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7.8%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9.7%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4.8%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5.1%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Nachbeobachtung  </a:t>
                      </a:r>
                      <a:r>
                        <a:rPr lang="de-DE" sz="2400" dirty="0" smtClean="0"/>
                        <a:t>(&gt;14 </a:t>
                      </a:r>
                      <a:r>
                        <a:rPr lang="de-DE" sz="2400" dirty="0" smtClean="0"/>
                        <a:t>m)</a:t>
                      </a:r>
                    </a:p>
                    <a:p>
                      <a:r>
                        <a:rPr lang="de-DE" sz="2400" dirty="0" err="1" smtClean="0"/>
                        <a:t>Exacerbation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od</a:t>
                      </a:r>
                      <a:r>
                        <a:rPr lang="de-DE" sz="2400" dirty="0" smtClean="0"/>
                        <a:t> 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12.3%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17.8%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r>
                        <a:rPr lang="de-DE" sz="2400" dirty="0" err="1" smtClean="0"/>
                        <a:t>ns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2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rgbClr val="002060"/>
                </a:solidFill>
              </a:rPr>
              <a:t>Inbuild</a:t>
            </a:r>
            <a:r>
              <a:rPr lang="de-DE" sz="3600" dirty="0">
                <a:solidFill>
                  <a:srgbClr val="002060"/>
                </a:solidFill>
              </a:rPr>
              <a:t>: progressiv-</a:t>
            </a:r>
            <a:r>
              <a:rPr lang="de-DE" sz="3600" dirty="0" err="1">
                <a:solidFill>
                  <a:srgbClr val="002060"/>
                </a:solidFill>
              </a:rPr>
              <a:t>fibrosierende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ILD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20072" y="5949280"/>
            <a:ext cx="3267079" cy="43204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Flaherty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KR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2019;381:1718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66400"/>
              </p:ext>
            </p:extLst>
          </p:nvPr>
        </p:nvGraphicFramePr>
        <p:xfrm>
          <a:off x="1115616" y="2348880"/>
          <a:ext cx="640871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12168"/>
                <a:gridCol w="1224136"/>
                <a:gridCol w="864096"/>
              </a:tblGrid>
              <a:tr h="29883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Nintedanib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^Placebo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VC ml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-187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&lt;0,001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K-BILD ( </a:t>
                      </a:r>
                      <a:r>
                        <a:rPr lang="de-DE" dirty="0" err="1" smtClean="0"/>
                        <a:t>bl</a:t>
                      </a:r>
                      <a:r>
                        <a:rPr lang="de-DE" dirty="0" smtClean="0"/>
                        <a:t> 55)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-0.79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Ecxacerbationen</a:t>
                      </a:r>
                      <a:r>
                        <a:rPr lang="de-DE" dirty="0" smtClean="0"/>
                        <a:t> oder Tod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9.7%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(&lt;0.05)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5.1%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(&lt;0.05)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Nachbeobachtung  (&lt;14 m)</a:t>
                      </a:r>
                    </a:p>
                    <a:p>
                      <a:r>
                        <a:rPr lang="de-DE" dirty="0" err="1" smtClean="0"/>
                        <a:t>Exacerbation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od</a:t>
                      </a:r>
                      <a:r>
                        <a:rPr lang="de-DE" dirty="0" smtClean="0"/>
                        <a:t> 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12.3%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17.8%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(&lt;0.05)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2623">
            <a:off x="2809875" y="3044825"/>
            <a:ext cx="3524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885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836296" cy="72008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Tageszeitabhängigkeit der VC-Messung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10800000" flipV="1">
            <a:off x="5685111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Moor </a:t>
            </a:r>
            <a:r>
              <a:rPr lang="de-DE" dirty="0" err="1" smtClean="0">
                <a:solidFill>
                  <a:schemeClr val="bg1"/>
                </a:solidFill>
              </a:rPr>
              <a:t>ERJ</a:t>
            </a:r>
            <a:r>
              <a:rPr lang="de-DE" dirty="0" smtClean="0">
                <a:solidFill>
                  <a:schemeClr val="bg1"/>
                </a:solidFill>
              </a:rPr>
              <a:t> open Res 2020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682750"/>
            <a:ext cx="4962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20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440" y="489652"/>
            <a:ext cx="7542720" cy="914496"/>
          </a:xfrm>
        </p:spPr>
        <p:txBody>
          <a:bodyPr/>
          <a:lstStyle/>
          <a:p>
            <a:pPr defTabSz="914305"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HP/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EAA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-Diagnostik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1280" y="1795869"/>
            <a:ext cx="6095520" cy="3657984"/>
          </a:xfrm>
        </p:spPr>
        <p:txBody>
          <a:bodyPr/>
          <a:lstStyle/>
          <a:p>
            <a:pPr marL="18286" indent="0" defTabSz="914305">
              <a:buNone/>
              <a:defRPr/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endParaRPr lang="de-DE" dirty="0" err="1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Exposition(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Präcipitine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)-</a:t>
            </a:r>
          </a:p>
          <a:p>
            <a:pPr marL="18286" indent="0" defTabSz="914305">
              <a:buNone/>
              <a:defRPr/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BAL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 (wenn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fibrotisch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TBB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274292" indent="-256005" defTabSz="914305">
              <a:buFont typeface="Wingdings" pitchFamily="2" charset="2"/>
              <a:buChar char=""/>
              <a:defRPr/>
            </a:pPr>
            <a:endParaRPr lang="de-DE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Wenn keine  definitive Diagnose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CryoPE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/chirurgische PE</a:t>
            </a:r>
          </a:p>
          <a:p>
            <a:pPr marL="18286" indent="0" defTabSz="914305">
              <a:buNone/>
              <a:defRPr/>
            </a:pPr>
            <a:endParaRPr lang="de-DE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9220" name="Textfeld 3"/>
          <p:cNvSpPr txBox="1">
            <a:spLocks noChangeArrowheads="1"/>
          </p:cNvSpPr>
          <p:nvPr/>
        </p:nvSpPr>
        <p:spPr bwMode="auto">
          <a:xfrm>
            <a:off x="5290561" y="5885899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>
                <a:solidFill>
                  <a:schemeClr val="bg1">
                    <a:lumMod val="95000"/>
                  </a:schemeClr>
                </a:solidFill>
              </a:rPr>
              <a:t>ATS Guideline HP 2020</a:t>
            </a:r>
          </a:p>
        </p:txBody>
      </p:sp>
    </p:spTree>
    <p:extLst>
      <p:ext uri="{BB962C8B-B14F-4D97-AF65-F5344CB8AC3E}">
        <p14:creationId xmlns:p14="http://schemas.microsoft.com/office/powerpoint/2010/main" val="4271098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89652"/>
            <a:ext cx="8840656" cy="914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defTabSz="914305">
              <a:defRPr/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Hypersensitivitätspneumonitis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1280" y="1795869"/>
            <a:ext cx="6095520" cy="3657984"/>
          </a:xfrm>
        </p:spPr>
        <p:txBody>
          <a:bodyPr>
            <a:normAutofit fontScale="92500" lnSpcReduction="20000"/>
          </a:bodyPr>
          <a:lstStyle/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Klinisch akut ( subakut) chronisch</a:t>
            </a: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Morphologisch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fibrotisch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nichtfibrotisch</a:t>
            </a:r>
            <a:endParaRPr lang="de-DE" dirty="0" smtClean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endParaRPr lang="de-DE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Häufigkeit 1/100.000  bei Vogelhaltern 50/100.000</a:t>
            </a:r>
          </a:p>
          <a:p>
            <a:pPr marL="18286" indent="0" defTabSz="914305">
              <a:buNone/>
              <a:defRPr/>
            </a:pPr>
            <a:endParaRPr lang="de-DE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Allergen identifizierbar 30-75%</a:t>
            </a:r>
          </a:p>
          <a:p>
            <a:pPr marL="18286" indent="0" defTabSz="914305">
              <a:buNone/>
              <a:defRPr/>
            </a:pPr>
            <a:endParaRPr lang="de-DE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244" name="Textfeld 3"/>
          <p:cNvSpPr txBox="1">
            <a:spLocks noChangeArrowheads="1"/>
          </p:cNvSpPr>
          <p:nvPr/>
        </p:nvSpPr>
        <p:spPr bwMode="auto">
          <a:xfrm>
            <a:off x="5290561" y="5885899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>
                <a:solidFill>
                  <a:schemeClr val="bg1">
                    <a:lumMod val="95000"/>
                  </a:schemeClr>
                </a:solidFill>
              </a:rPr>
              <a:t>ATS Guideline HP 2020</a:t>
            </a:r>
          </a:p>
        </p:txBody>
      </p:sp>
    </p:spTree>
    <p:extLst>
      <p:ext uri="{BB962C8B-B14F-4D97-AF65-F5344CB8AC3E}">
        <p14:creationId xmlns:p14="http://schemas.microsoft.com/office/powerpoint/2010/main" val="30001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440" y="489652"/>
            <a:ext cx="7542720" cy="91449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defTabSz="914305">
              <a:defRPr/>
            </a:pPr>
            <a:r>
              <a:rPr lang="de-DE" dirty="0" smtClean="0">
                <a:solidFill>
                  <a:schemeClr val="bg1"/>
                </a:solidFill>
              </a:rPr>
              <a:t>HP/</a:t>
            </a:r>
            <a:r>
              <a:rPr lang="de-DE" dirty="0" err="1" smtClean="0">
                <a:solidFill>
                  <a:schemeClr val="bg1"/>
                </a:solidFill>
              </a:rPr>
              <a:t>EAA</a:t>
            </a:r>
            <a:r>
              <a:rPr lang="de-DE" dirty="0" smtClean="0">
                <a:solidFill>
                  <a:schemeClr val="bg1"/>
                </a:solidFill>
              </a:rPr>
              <a:t>-Diagnostik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1280" y="1795869"/>
            <a:ext cx="6095520" cy="3657984"/>
          </a:xfrm>
        </p:spPr>
        <p:txBody>
          <a:bodyPr/>
          <a:lstStyle/>
          <a:p>
            <a:pPr marL="18286" indent="0" defTabSz="914305">
              <a:buNone/>
              <a:defRPr/>
            </a:pPr>
            <a:r>
              <a:rPr lang="de-DE" dirty="0" err="1" smtClean="0">
                <a:solidFill>
                  <a:schemeClr val="bg1"/>
                </a:solidFill>
              </a:rPr>
              <a:t>CTT</a:t>
            </a:r>
            <a:endParaRPr lang="de-DE" dirty="0" err="1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Exposition(</a:t>
            </a:r>
            <a:r>
              <a:rPr lang="de-DE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Präcipitine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)-</a:t>
            </a:r>
          </a:p>
          <a:p>
            <a:pPr marL="18286" indent="0" defTabSz="914305">
              <a:buNone/>
              <a:defRPr/>
            </a:pPr>
            <a:r>
              <a:rPr lang="de-DE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BAL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 (wenn </a:t>
            </a:r>
            <a:r>
              <a:rPr lang="de-DE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fibrotisch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TBB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274292" indent="-256005" defTabSz="914305">
              <a:buFont typeface="Wingdings" pitchFamily="2" charset="2"/>
              <a:buChar char=""/>
              <a:defRPr/>
            </a:pP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8286" indent="0" defTabSz="914305">
              <a:buNone/>
              <a:defRPr/>
            </a:pP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Wenn keine  definitive Diagnose </a:t>
            </a:r>
            <a:r>
              <a:rPr lang="de-DE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CryoPE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/chirurgische PE</a:t>
            </a:r>
          </a:p>
          <a:p>
            <a:pPr marL="18286" indent="0" defTabSz="914305">
              <a:buNone/>
              <a:defRPr/>
            </a:pP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9220" name="Textfeld 3"/>
          <p:cNvSpPr txBox="1">
            <a:spLocks noChangeArrowheads="1"/>
          </p:cNvSpPr>
          <p:nvPr/>
        </p:nvSpPr>
        <p:spPr bwMode="auto">
          <a:xfrm>
            <a:off x="5290561" y="5885899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>
                <a:solidFill>
                  <a:schemeClr val="bg1"/>
                </a:solidFill>
              </a:rPr>
              <a:t>ATS Guideline HP 2020</a:t>
            </a:r>
          </a:p>
        </p:txBody>
      </p:sp>
    </p:spTree>
    <p:extLst>
      <p:ext uri="{BB962C8B-B14F-4D97-AF65-F5344CB8AC3E}">
        <p14:creationId xmlns:p14="http://schemas.microsoft.com/office/powerpoint/2010/main" val="3389635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440" y="293791"/>
            <a:ext cx="7542720" cy="718636"/>
          </a:xfrm>
        </p:spPr>
        <p:txBody>
          <a:bodyPr>
            <a:normAutofit fontScale="90000"/>
          </a:bodyPr>
          <a:lstStyle/>
          <a:p>
            <a:pPr defTabSz="914305">
              <a:defRPr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HP/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EAA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-Diagnostik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96" name="Textfeld 4"/>
          <p:cNvSpPr txBox="1">
            <a:spLocks noChangeArrowheads="1"/>
          </p:cNvSpPr>
          <p:nvPr/>
        </p:nvSpPr>
        <p:spPr bwMode="auto">
          <a:xfrm>
            <a:off x="5355360" y="6300662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 dirty="0" err="1">
                <a:solidFill>
                  <a:schemeClr val="bg1">
                    <a:lumMod val="95000"/>
                  </a:schemeClr>
                </a:solidFill>
              </a:rPr>
              <a:t>ATS</a:t>
            </a:r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 Guideline HP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5739"/>
            <a:ext cx="8881976" cy="533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82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720" y="489652"/>
            <a:ext cx="8425440" cy="914496"/>
          </a:xfrm>
          <a:solidFill>
            <a:schemeClr val="bg1"/>
          </a:solidFill>
        </p:spPr>
        <p:txBody>
          <a:bodyPr/>
          <a:lstStyle/>
          <a:p>
            <a:pPr defTabSz="914305">
              <a:defRPr/>
            </a:pPr>
            <a:r>
              <a:rPr lang="de-DE" dirty="0" err="1" smtClean="0"/>
              <a:t>Hypersensitivitätspneumonitis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19190"/>
              </p:ext>
            </p:extLst>
          </p:nvPr>
        </p:nvGraphicFramePr>
        <p:xfrm>
          <a:off x="899592" y="1844824"/>
          <a:ext cx="7575840" cy="299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54"/>
                <a:gridCol w="3068054"/>
                <a:gridCol w="3453032"/>
              </a:tblGrid>
              <a:tr h="359538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Fibrotisch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Small </a:t>
                      </a:r>
                      <a:r>
                        <a:rPr lang="de-DE" sz="1800" dirty="0" err="1" smtClean="0"/>
                        <a:t>airway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disease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</a:tr>
              <a:tr h="636106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CTT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Irreguläre</a:t>
                      </a:r>
                      <a:r>
                        <a:rPr lang="de-DE" sz="1800" baseline="0" dirty="0" smtClean="0"/>
                        <a:t> Linien/</a:t>
                      </a:r>
                      <a:r>
                        <a:rPr lang="de-DE" sz="1800" baseline="0" dirty="0" err="1" smtClean="0"/>
                        <a:t>Retikulation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smtClean="0"/>
                        <a:t>Traktionsbronchiektasie</a:t>
                      </a:r>
                    </a:p>
                    <a:p>
                      <a:r>
                        <a:rPr lang="de-DE" sz="1800" baseline="0" dirty="0" smtClean="0"/>
                        <a:t>Basen weniger Betroffen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Unscharfe </a:t>
                      </a:r>
                      <a:r>
                        <a:rPr lang="de-DE" sz="1800" dirty="0" err="1" smtClean="0"/>
                        <a:t>zebtrilobulare</a:t>
                      </a:r>
                      <a:r>
                        <a:rPr lang="de-DE" sz="1800" dirty="0" smtClean="0"/>
                        <a:t> knoten </a:t>
                      </a:r>
                    </a:p>
                    <a:p>
                      <a:r>
                        <a:rPr lang="de-DE" sz="1800" dirty="0" err="1" smtClean="0"/>
                        <a:t>GGO</a:t>
                      </a:r>
                      <a:endParaRPr lang="de-DE" sz="1800" dirty="0" smtClean="0"/>
                    </a:p>
                    <a:p>
                      <a:r>
                        <a:rPr lang="de-DE" sz="1800" dirty="0" smtClean="0"/>
                        <a:t>Mosaikmuster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</a:tr>
              <a:tr h="359538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Patho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Fibrotische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NSIP</a:t>
                      </a:r>
                      <a:endParaRPr lang="de-DE" sz="1800" dirty="0" smtClean="0"/>
                    </a:p>
                    <a:p>
                      <a:r>
                        <a:rPr lang="de-DE" sz="1800" dirty="0" smtClean="0"/>
                        <a:t>Atemwegszentrierte </a:t>
                      </a:r>
                      <a:r>
                        <a:rPr lang="de-DE" sz="1800" dirty="0" err="1" smtClean="0"/>
                        <a:t>Fibrose</a:t>
                      </a:r>
                      <a:endParaRPr lang="de-DE" sz="1800" dirty="0" smtClean="0"/>
                    </a:p>
                    <a:p>
                      <a:r>
                        <a:rPr lang="de-DE" sz="1800" dirty="0" smtClean="0"/>
                        <a:t>Chronisch </a:t>
                      </a:r>
                      <a:r>
                        <a:rPr lang="de-DE" sz="1800" dirty="0" err="1" smtClean="0"/>
                        <a:t>fibrosierende</a:t>
                      </a:r>
                      <a:r>
                        <a:rPr lang="de-DE" sz="1800" dirty="0" smtClean="0"/>
                        <a:t> IP</a:t>
                      </a:r>
                    </a:p>
                    <a:p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Architekturssstörung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Fibroblastenfoci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honeycombing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Lymphocytendom</a:t>
                      </a:r>
                      <a:r>
                        <a:rPr lang="de-DE" sz="1800" dirty="0" smtClean="0"/>
                        <a:t>.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smtClean="0"/>
                        <a:t>Pneumonie</a:t>
                      </a:r>
                    </a:p>
                    <a:p>
                      <a:r>
                        <a:rPr lang="de-DE" sz="1800" dirty="0" err="1" smtClean="0"/>
                        <a:t>NSIP</a:t>
                      </a:r>
                      <a:r>
                        <a:rPr lang="de-DE" sz="1800" dirty="0" smtClean="0"/>
                        <a:t>-pattern</a:t>
                      </a:r>
                    </a:p>
                    <a:p>
                      <a:r>
                        <a:rPr lang="de-DE" sz="1800" dirty="0" smtClean="0"/>
                        <a:t>Nichtverkäsende Granulome </a:t>
                      </a:r>
                      <a:endParaRPr lang="de-DE" sz="1800" dirty="0"/>
                    </a:p>
                  </a:txBody>
                  <a:tcPr marL="82939" marR="82939" marT="41485" marB="41485"/>
                </a:tc>
              </a:tr>
            </a:tbl>
          </a:graphicData>
        </a:graphic>
      </p:graphicFrame>
      <p:sp>
        <p:nvSpPr>
          <p:cNvPr id="11285" name="Textfeld 3"/>
          <p:cNvSpPr txBox="1">
            <a:spLocks noChangeArrowheads="1"/>
          </p:cNvSpPr>
          <p:nvPr/>
        </p:nvSpPr>
        <p:spPr bwMode="auto">
          <a:xfrm>
            <a:off x="5290561" y="5885899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 dirty="0" err="1">
                <a:solidFill>
                  <a:schemeClr val="bg1"/>
                </a:solidFill>
              </a:rPr>
              <a:t>ATS</a:t>
            </a:r>
            <a:r>
              <a:rPr lang="de-DE" altLang="de-DE" dirty="0">
                <a:solidFill>
                  <a:schemeClr val="bg1"/>
                </a:solidFill>
              </a:rPr>
              <a:t> Guideline HP 2020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25226"/>
              </p:ext>
            </p:extLst>
          </p:nvPr>
        </p:nvGraphicFramePr>
        <p:xfrm>
          <a:off x="893041" y="5301208"/>
          <a:ext cx="74233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458"/>
                <a:gridCol w="2474458"/>
                <a:gridCol w="24744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HP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Mögliche HP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Nichtdeterminiert HP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04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728" y="424081"/>
            <a:ext cx="8752432" cy="980068"/>
          </a:xfrm>
        </p:spPr>
        <p:txBody>
          <a:bodyPr/>
          <a:lstStyle/>
          <a:p>
            <a:pPr defTabSz="914305">
              <a:defRPr/>
            </a:pP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Hypersensitivitätspneumonitis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85" name="Textfeld 3"/>
          <p:cNvSpPr txBox="1">
            <a:spLocks noChangeArrowheads="1"/>
          </p:cNvSpPr>
          <p:nvPr/>
        </p:nvSpPr>
        <p:spPr bwMode="auto">
          <a:xfrm>
            <a:off x="5290561" y="5885899"/>
            <a:ext cx="339696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>
                <a:solidFill>
                  <a:schemeClr val="bg1">
                    <a:lumMod val="95000"/>
                  </a:schemeClr>
                </a:solidFill>
              </a:rPr>
              <a:t>ATS Guideline HP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998" y="1861215"/>
            <a:ext cx="7772603" cy="2482281"/>
          </a:xfrm>
        </p:spPr>
        <p:txBody>
          <a:bodyPr>
            <a:normAutofit fontScale="92500" lnSpcReduction="10000"/>
          </a:bodyPr>
          <a:lstStyle/>
          <a:p>
            <a:pPr marL="1872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Auslöser: 	</a:t>
            </a:r>
          </a:p>
          <a:p>
            <a:pPr marL="1872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Vogelallergene Sittich, Taube, Huhn…</a:t>
            </a:r>
          </a:p>
          <a:p>
            <a:pPr marL="1872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Farmer-Lunge: Pilze thermophile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Aktinomyceten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8720" indent="0">
              <a:buNone/>
            </a:pP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Whirlpool-Lungen  (hot-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tub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lung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Cladosporium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spp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M.avium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35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404664"/>
            <a:ext cx="7772400" cy="10081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Lungenfibrose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smtClean="0">
                <a:solidFill>
                  <a:srgbClr val="002060"/>
                </a:solidFill>
              </a:rPr>
              <a:t>in der Rheumatologie</a:t>
            </a:r>
            <a:endParaRPr lang="de-DE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91812"/>
              </p:ext>
            </p:extLst>
          </p:nvPr>
        </p:nvGraphicFramePr>
        <p:xfrm>
          <a:off x="539552" y="1916832"/>
          <a:ext cx="8112224" cy="457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672408"/>
                <a:gridCol w="3143672"/>
              </a:tblGrid>
              <a:tr h="41117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AK</a:t>
                      </a:r>
                      <a:endParaRPr lang="de-DE" dirty="0"/>
                    </a:p>
                  </a:txBody>
                  <a:tcPr/>
                </a:tc>
              </a:tr>
              <a:tr h="1027931">
                <a:tc>
                  <a:txBody>
                    <a:bodyPr/>
                    <a:lstStyle/>
                    <a:p>
                      <a:r>
                        <a:rPr lang="de-DE" dirty="0" smtClean="0"/>
                        <a:t>RA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5% klinisch, 20% </a:t>
                      </a:r>
                      <a:r>
                        <a:rPr lang="de-DE" dirty="0" err="1" smtClean="0"/>
                        <a:t>autoptisch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ILD</a:t>
                      </a:r>
                      <a:r>
                        <a:rPr lang="de-DE" baseline="0" dirty="0" smtClean="0"/>
                        <a:t> nur wenn </a:t>
                      </a:r>
                      <a:r>
                        <a:rPr lang="de-DE" baseline="0" dirty="0" err="1" smtClean="0"/>
                        <a:t>seropositiv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err="1" smtClean="0"/>
                        <a:t>Lungenbet</a:t>
                      </a:r>
                      <a:r>
                        <a:rPr lang="de-DE" baseline="0" dirty="0" smtClean="0"/>
                        <a:t> . in 10% Erstmanifestation</a:t>
                      </a:r>
                    </a:p>
                    <a:p>
                      <a:r>
                        <a:rPr lang="de-DE" baseline="0" dirty="0" smtClean="0"/>
                        <a:t>30% </a:t>
                      </a:r>
                      <a:r>
                        <a:rPr lang="de-DE" baseline="0" dirty="0" err="1" smtClean="0"/>
                        <a:t>NSIP</a:t>
                      </a:r>
                      <a:r>
                        <a:rPr lang="de-DE" baseline="0" dirty="0" smtClean="0"/>
                        <a:t>-pattern </a:t>
                      </a:r>
                      <a:r>
                        <a:rPr lang="de-DE" baseline="0" dirty="0" err="1" smtClean="0"/>
                        <a:t>5JÜ</a:t>
                      </a:r>
                      <a:r>
                        <a:rPr lang="de-DE" baseline="0" dirty="0" smtClean="0"/>
                        <a:t> &gt;90%</a:t>
                      </a:r>
                    </a:p>
                    <a:p>
                      <a:r>
                        <a:rPr lang="de-DE" baseline="0" dirty="0" smtClean="0"/>
                        <a:t>40% </a:t>
                      </a:r>
                      <a:r>
                        <a:rPr lang="de-DE" baseline="0" dirty="0" err="1" smtClean="0"/>
                        <a:t>UIP</a:t>
                      </a:r>
                      <a:r>
                        <a:rPr lang="de-DE" baseline="0" dirty="0" smtClean="0"/>
                        <a:t>-pattern </a:t>
                      </a:r>
                      <a:r>
                        <a:rPr lang="de-DE" baseline="0" dirty="0" err="1" smtClean="0"/>
                        <a:t>5JÜ</a:t>
                      </a:r>
                      <a:r>
                        <a:rPr lang="de-DE" baseline="0" dirty="0" smtClean="0"/>
                        <a:t> &lt;40%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RF</a:t>
                      </a:r>
                      <a:r>
                        <a:rPr lang="de-DE" dirty="0" smtClean="0"/>
                        <a:t> und </a:t>
                      </a:r>
                      <a:r>
                        <a:rPr lang="de-DE" dirty="0" err="1" smtClean="0"/>
                        <a:t>CCP</a:t>
                      </a:r>
                      <a:endParaRPr lang="de-DE" dirty="0"/>
                    </a:p>
                  </a:txBody>
                  <a:tcPr/>
                </a:tc>
              </a:tr>
              <a:tr h="1336310">
                <a:tc>
                  <a:txBody>
                    <a:bodyPr/>
                    <a:lstStyle/>
                    <a:p>
                      <a:r>
                        <a:rPr lang="de-DE" dirty="0" smtClean="0"/>
                        <a:t>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Diffus-</a:t>
                      </a:r>
                      <a:r>
                        <a:rPr lang="de-DE" dirty="0" err="1" smtClean="0"/>
                        <a:t>cutane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Lungenfibrose</a:t>
                      </a:r>
                      <a:r>
                        <a:rPr lang="de-DE" dirty="0" smtClean="0"/>
                        <a:t> 40-75%</a:t>
                      </a:r>
                    </a:p>
                    <a:p>
                      <a:r>
                        <a:rPr lang="de-D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Limitierte Form ( eher PAH)</a:t>
                      </a:r>
                      <a:endParaRPr lang="de-D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 immer</a:t>
                      </a:r>
                      <a:r>
                        <a:rPr lang="de-DE" baseline="0" dirty="0" smtClean="0"/>
                        <a:t> positiv: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Anticentromere</a:t>
                      </a:r>
                      <a:r>
                        <a:rPr lang="de-DE" dirty="0" smtClean="0"/>
                        <a:t> </a:t>
                      </a:r>
                    </a:p>
                    <a:p>
                      <a:r>
                        <a:rPr lang="de-DE" dirty="0" err="1" smtClean="0"/>
                        <a:t>Antitopoisomerase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SCL70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anti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RNA-Polymerase3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U3RNP</a:t>
                      </a:r>
                      <a:r>
                        <a:rPr lang="de-DE" dirty="0" smtClean="0"/>
                        <a:t>)</a:t>
                      </a:r>
                    </a:p>
                  </a:txBody>
                  <a:tcPr/>
                </a:tc>
              </a:tr>
              <a:tr h="719552">
                <a:tc>
                  <a:txBody>
                    <a:bodyPr/>
                    <a:lstStyle/>
                    <a:p>
                      <a:r>
                        <a:rPr lang="de-DE" dirty="0" smtClean="0"/>
                        <a:t>DM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30-60% </a:t>
                      </a:r>
                      <a:r>
                        <a:rPr lang="de-DE" dirty="0" err="1" smtClean="0"/>
                        <a:t>ass</a:t>
                      </a:r>
                      <a:r>
                        <a:rPr lang="de-DE" dirty="0" smtClean="0"/>
                        <a:t>. mit </a:t>
                      </a:r>
                      <a:r>
                        <a:rPr lang="de-DE" dirty="0" err="1" smtClean="0"/>
                        <a:t>antisynthestase-AK</a:t>
                      </a:r>
                      <a:r>
                        <a:rPr lang="de-DE" dirty="0" smtClean="0"/>
                        <a:t> ( </a:t>
                      </a:r>
                      <a:r>
                        <a:rPr lang="de-DE" dirty="0" err="1" smtClean="0"/>
                        <a:t>Jo1</a:t>
                      </a:r>
                      <a:r>
                        <a:rPr lang="de-DE" dirty="0" smtClean="0"/>
                        <a:t> u.a.)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Antisynthestase</a:t>
                      </a:r>
                      <a:r>
                        <a:rPr lang="de-DE" dirty="0" smtClean="0"/>
                        <a:t>  </a:t>
                      </a:r>
                      <a:r>
                        <a:rPr lang="de-DE" dirty="0" err="1" smtClean="0"/>
                        <a:t>incl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Jo1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CK</a:t>
                      </a:r>
                      <a:endParaRPr lang="de-DE" dirty="0"/>
                    </a:p>
                  </a:txBody>
                  <a:tcPr/>
                </a:tc>
              </a:tr>
              <a:tr h="416883">
                <a:tc>
                  <a:txBody>
                    <a:bodyPr/>
                    <a:lstStyle/>
                    <a:p>
                      <a:r>
                        <a:rPr lang="de-DE" b="1" dirty="0" smtClean="0"/>
                        <a:t>Kollagenose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ANA, </a:t>
                      </a:r>
                      <a:r>
                        <a:rPr lang="de-DE" dirty="0" err="1" smtClean="0"/>
                        <a:t>ENA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incl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Jo1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cytoplas</a:t>
                      </a:r>
                      <a:r>
                        <a:rPr lang="de-DE" dirty="0" smtClean="0"/>
                        <a:t>.)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2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12241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chemeClr val="bg1">
                    <a:lumMod val="95000"/>
                  </a:schemeClr>
                </a:solidFill>
              </a:rPr>
              <a:t>Zeitverlauf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704856" cy="372196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akut (h-d): 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aE-cILD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AM-induziert,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AEP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AIP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toxisch, 	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ARDS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	infektiös,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Vasculitis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subakut (w) 	COP, infektiös, subakute HP</a:t>
            </a: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		raucherassoziierte IP, Kollagenose,</a:t>
            </a: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		AM-induziert</a:t>
            </a:r>
          </a:p>
          <a:p>
            <a:pPr algn="l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chronisch (m-y):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Amyloidose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CEP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Kollagenose, </a:t>
            </a:r>
          </a:p>
          <a:p>
            <a:pPr algn="l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AM-induziert,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IPF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NSIP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Sarcoidose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		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Pneumoconiosen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, raucherassoziierte IP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0811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Interstitielle Lungenerkrankungen 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in der Rheumatologie</a:t>
            </a:r>
            <a:endParaRPr lang="de-DE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67158"/>
              </p:ext>
            </p:extLst>
          </p:nvPr>
        </p:nvGraphicFramePr>
        <p:xfrm>
          <a:off x="467544" y="2852936"/>
          <a:ext cx="811222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572"/>
                <a:gridCol w="53976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Erkrankung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Rheumatologsiche</a:t>
                      </a:r>
                      <a:r>
                        <a:rPr lang="de-DE" baseline="0" dirty="0" smtClean="0"/>
                        <a:t> Grunderkrankung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Aseptische </a:t>
                      </a:r>
                      <a:r>
                        <a:rPr lang="de-DE" dirty="0" err="1" smtClean="0"/>
                        <a:t>Serositis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SLE</a:t>
                      </a:r>
                      <a:r>
                        <a:rPr lang="de-DE" dirty="0" smtClean="0"/>
                        <a:t>, RA, </a:t>
                      </a:r>
                      <a:r>
                        <a:rPr lang="de-DE" dirty="0" err="1" smtClean="0"/>
                        <a:t>MCTD,autoinflamm.syndrome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Aseptische Infiltrate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Kollagenosen, </a:t>
                      </a:r>
                      <a:r>
                        <a:rPr lang="de-DE" dirty="0" err="1" smtClean="0"/>
                        <a:t>Vaskulitis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RA,autoinfl</a:t>
                      </a:r>
                      <a:r>
                        <a:rPr lang="de-DE" dirty="0" smtClean="0"/>
                        <a:t>. Syndrome, </a:t>
                      </a:r>
                      <a:r>
                        <a:rPr lang="de-DE" dirty="0" err="1" smtClean="0"/>
                        <a:t>IgG4RD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Granulome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[</a:t>
                      </a:r>
                      <a:r>
                        <a:rPr lang="de-DE" dirty="0" err="1" smtClean="0"/>
                        <a:t>Sarkoidose</a:t>
                      </a:r>
                      <a:r>
                        <a:rPr lang="de-DE" dirty="0" smtClean="0"/>
                        <a:t>], </a:t>
                      </a:r>
                      <a:r>
                        <a:rPr lang="de-DE" dirty="0" err="1" smtClean="0"/>
                        <a:t>GPA</a:t>
                      </a:r>
                      <a:r>
                        <a:rPr lang="de-DE" dirty="0" smtClean="0"/>
                        <a:t>, RA, </a:t>
                      </a:r>
                      <a:r>
                        <a:rPr lang="de-DE" dirty="0" err="1" smtClean="0"/>
                        <a:t>IgG4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ILD&amp;Lungenfibrose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RA(5%), Systemische </a:t>
                      </a:r>
                      <a:r>
                        <a:rPr lang="de-DE" dirty="0" err="1" smtClean="0"/>
                        <a:t>Skerose</a:t>
                      </a:r>
                      <a:r>
                        <a:rPr lang="de-DE" dirty="0" smtClean="0"/>
                        <a:t>(), DM(70%), Immundefekte,  </a:t>
                      </a:r>
                      <a:r>
                        <a:rPr lang="de-DE" dirty="0" err="1" smtClean="0"/>
                        <a:t>IgG4-RD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Hämorragische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Alveolitis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ANCA-assoziierte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Vaskulitiden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SLE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Systemische </a:t>
                      </a:r>
                      <a:r>
                        <a:rPr lang="de-DE" dirty="0" err="1" smtClean="0"/>
                        <a:t>Skerose</a:t>
                      </a:r>
                      <a:r>
                        <a:rPr lang="de-DE" dirty="0" smtClean="0"/>
                        <a:t>, DM, </a:t>
                      </a:r>
                      <a:r>
                        <a:rPr lang="de-DE" dirty="0" err="1" smtClean="0"/>
                        <a:t>M.Still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0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00811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Systemische Sklerose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de-DE" sz="3600" dirty="0" err="1" smtClean="0">
                <a:solidFill>
                  <a:schemeClr val="accent4">
                    <a:lumMod val="75000"/>
                  </a:schemeClr>
                </a:solidFill>
              </a:rPr>
              <a:t>Extracutane</a:t>
            </a:r>
            <a:r>
              <a:rPr lang="de-DE" sz="3600" dirty="0" smtClean="0">
                <a:solidFill>
                  <a:schemeClr val="accent4">
                    <a:lumMod val="75000"/>
                  </a:schemeClr>
                </a:solidFill>
              </a:rPr>
              <a:t> Manifestation</a:t>
            </a:r>
            <a:endParaRPr lang="de-D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234888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Esophagus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Lunge  	systemisch diffus 	     </a:t>
            </a:r>
            <a:r>
              <a:rPr lang="de-DE" sz="2400" dirty="0" err="1" smtClean="0">
                <a:solidFill>
                  <a:schemeClr val="bg1"/>
                </a:solidFill>
              </a:rPr>
              <a:t>Fibrose</a:t>
            </a:r>
            <a:r>
              <a:rPr lang="de-DE" sz="2400" dirty="0" smtClean="0">
                <a:solidFill>
                  <a:schemeClr val="bg1"/>
                </a:solidFill>
              </a:rPr>
              <a:t>	40% klinisch </a:t>
            </a:r>
          </a:p>
          <a:p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					75% </a:t>
            </a:r>
            <a:r>
              <a:rPr lang="de-DE" sz="2400" dirty="0" err="1" smtClean="0">
                <a:solidFill>
                  <a:schemeClr val="bg1"/>
                </a:solidFill>
              </a:rPr>
              <a:t>autoptisch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lokalisiert oder </a:t>
            </a:r>
            <a:r>
              <a:rPr lang="de-DE" sz="2400" dirty="0" err="1" smtClean="0">
                <a:solidFill>
                  <a:schemeClr val="bg1"/>
                </a:solidFill>
              </a:rPr>
              <a:t>syst.diff</a:t>
            </a:r>
            <a:r>
              <a:rPr lang="de-DE" sz="2400" dirty="0" smtClean="0">
                <a:solidFill>
                  <a:schemeClr val="bg1"/>
                </a:solidFill>
              </a:rPr>
              <a:t>    PH	keine </a:t>
            </a:r>
            <a:r>
              <a:rPr lang="de-DE" sz="2400" dirty="0" err="1" smtClean="0">
                <a:solidFill>
                  <a:schemeClr val="bg1"/>
                </a:solidFill>
              </a:rPr>
              <a:t>Korr</a:t>
            </a:r>
            <a:r>
              <a:rPr lang="de-DE" sz="2400" dirty="0" smtClean="0">
                <a:solidFill>
                  <a:schemeClr val="bg1"/>
                </a:solidFill>
              </a:rPr>
              <a:t> zum Hautbefall</a:t>
            </a:r>
          </a:p>
          <a:p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				häufigste Todesursache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Herz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Niere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Gelenke</a:t>
            </a:r>
            <a:r>
              <a:rPr lang="de-DE" sz="24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2969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5760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Systemische Sklerose- Diagnostik</a:t>
            </a:r>
            <a:endParaRPr lang="de-D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328498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Verlaufsbeurteilung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FVC</a:t>
            </a:r>
            <a:r>
              <a:rPr lang="de-DE" sz="2800" dirty="0" smtClean="0">
                <a:solidFill>
                  <a:schemeClr val="bg1"/>
                </a:solidFill>
              </a:rPr>
              <a:t>			Abfall 10% /  6 bis 24 Monate</a:t>
            </a:r>
          </a:p>
          <a:p>
            <a:r>
              <a:rPr lang="de-DE" sz="2800" dirty="0" err="1" smtClean="0">
                <a:solidFill>
                  <a:schemeClr val="bg1"/>
                </a:solidFill>
              </a:rPr>
              <a:t>DLCO</a:t>
            </a:r>
            <a:r>
              <a:rPr lang="de-DE" sz="2800" dirty="0" smtClean="0">
                <a:solidFill>
                  <a:schemeClr val="bg1"/>
                </a:solidFill>
              </a:rPr>
              <a:t>			</a:t>
            </a:r>
            <a:r>
              <a:rPr lang="de-DE" sz="2800" dirty="0">
                <a:solidFill>
                  <a:schemeClr val="bg1"/>
                </a:solidFill>
              </a:rPr>
              <a:t>Abfall 10% /  6 bis 24 Monate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Beschwerden 	6 </a:t>
            </a:r>
            <a:r>
              <a:rPr lang="de-DE" sz="2800" dirty="0" err="1" smtClean="0">
                <a:solidFill>
                  <a:schemeClr val="bg1"/>
                </a:solidFill>
              </a:rPr>
              <a:t>MWT</a:t>
            </a:r>
            <a:r>
              <a:rPr lang="de-DE" sz="2800" dirty="0" smtClean="0">
                <a:solidFill>
                  <a:schemeClr val="bg1"/>
                </a:solidFill>
              </a:rPr>
              <a:t> Abfall 43 m</a:t>
            </a:r>
          </a:p>
          <a:p>
            <a:r>
              <a:rPr lang="de-DE" sz="2800" dirty="0" err="1" smtClean="0">
                <a:solidFill>
                  <a:schemeClr val="bg1"/>
                </a:solidFill>
              </a:rPr>
              <a:t>HRCT</a:t>
            </a:r>
            <a:r>
              <a:rPr lang="de-DE" sz="2800" dirty="0" smtClean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	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83705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Screening:		</a:t>
            </a:r>
            <a:r>
              <a:rPr lang="de-DE" sz="3200" dirty="0" err="1" smtClean="0">
                <a:solidFill>
                  <a:schemeClr val="bg1"/>
                </a:solidFill>
              </a:rPr>
              <a:t>FVC</a:t>
            </a:r>
            <a:r>
              <a:rPr lang="de-DE" sz="3200" dirty="0" smtClean="0">
                <a:solidFill>
                  <a:schemeClr val="bg1"/>
                </a:solidFill>
              </a:rPr>
              <a:t>, </a:t>
            </a:r>
            <a:r>
              <a:rPr lang="de-DE" sz="3200" dirty="0" err="1" smtClean="0">
                <a:solidFill>
                  <a:schemeClr val="bg1"/>
                </a:solidFill>
              </a:rPr>
              <a:t>DLCO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47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SENSCIS</a:t>
            </a:r>
            <a:r>
              <a:rPr lang="de-DE" sz="3600" dirty="0" smtClean="0">
                <a:solidFill>
                  <a:srgbClr val="002060"/>
                </a:solidFill>
              </a:rPr>
              <a:t>: Systemische Sklerose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Distler O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2019;380:2518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198884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Einschluß		&gt;Systemische Sklerose &lt; 7 y, (limitiert </a:t>
            </a:r>
            <a:r>
              <a:rPr lang="de-DE" dirty="0" err="1" smtClean="0">
                <a:solidFill>
                  <a:schemeClr val="bg1"/>
                </a:solidFill>
              </a:rPr>
              <a:t>cutan</a:t>
            </a:r>
            <a:r>
              <a:rPr lang="de-DE" dirty="0" smtClean="0">
                <a:solidFill>
                  <a:schemeClr val="bg1"/>
                </a:solidFill>
              </a:rPr>
              <a:t> 50%)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&gt;10% </a:t>
            </a:r>
            <a:r>
              <a:rPr lang="de-DE" dirty="0" err="1" smtClean="0">
                <a:solidFill>
                  <a:schemeClr val="bg1"/>
                </a:solidFill>
              </a:rPr>
              <a:t>Fibrose</a:t>
            </a:r>
            <a:r>
              <a:rPr lang="de-DE" dirty="0" smtClean="0">
                <a:solidFill>
                  <a:schemeClr val="bg1"/>
                </a:solidFill>
              </a:rPr>
              <a:t> im </a:t>
            </a:r>
            <a:r>
              <a:rPr lang="de-DE" dirty="0" err="1" smtClean="0">
                <a:solidFill>
                  <a:schemeClr val="bg1"/>
                </a:solidFill>
              </a:rPr>
              <a:t>CTT</a:t>
            </a:r>
            <a:r>
              <a:rPr lang="de-DE" dirty="0" smtClean="0">
                <a:solidFill>
                  <a:schemeClr val="bg1"/>
                </a:solidFill>
              </a:rPr>
              <a:t> (Radiologe)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&gt;Abfall der 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r>
              <a:rPr lang="de-DE" dirty="0" smtClean="0">
                <a:solidFill>
                  <a:schemeClr val="bg1"/>
                </a:solidFill>
              </a:rPr>
              <a:t> &gt; 10% </a:t>
            </a:r>
            <a:r>
              <a:rPr lang="de-DE" dirty="0" err="1" smtClean="0">
                <a:solidFill>
                  <a:schemeClr val="bg1"/>
                </a:solidFill>
              </a:rPr>
              <a:t>pred</a:t>
            </a:r>
            <a:r>
              <a:rPr lang="de-DE" dirty="0" smtClean="0">
                <a:solidFill>
                  <a:schemeClr val="bg1"/>
                </a:solidFill>
              </a:rPr>
              <a:t> /</a:t>
            </a:r>
            <a:r>
              <a:rPr lang="de-DE" dirty="0" err="1" smtClean="0">
                <a:solidFill>
                  <a:schemeClr val="bg1"/>
                </a:solidFill>
              </a:rPr>
              <a:t>24m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Abfall der </a:t>
            </a:r>
            <a:r>
              <a:rPr lang="de-DE" dirty="0" err="1" smtClean="0">
                <a:solidFill>
                  <a:schemeClr val="bg1"/>
                </a:solidFill>
              </a:rPr>
              <a:t>FVC</a:t>
            </a:r>
            <a:r>
              <a:rPr lang="de-DE" dirty="0" smtClean="0">
                <a:solidFill>
                  <a:schemeClr val="bg1"/>
                </a:solidFill>
              </a:rPr>
              <a:t> 5-10%  +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 Atembeschwerden</a:t>
            </a: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Abfall </a:t>
            </a:r>
            <a:r>
              <a:rPr lang="de-DE" dirty="0">
                <a:solidFill>
                  <a:schemeClr val="bg1"/>
                </a:solidFill>
              </a:rPr>
              <a:t>der </a:t>
            </a:r>
            <a:r>
              <a:rPr lang="de-DE" dirty="0" err="1">
                <a:solidFill>
                  <a:schemeClr val="bg1"/>
                </a:solidFill>
              </a:rPr>
              <a:t>FVC</a:t>
            </a:r>
            <a:r>
              <a:rPr lang="de-DE" dirty="0">
                <a:solidFill>
                  <a:schemeClr val="bg1"/>
                </a:solidFill>
              </a:rPr>
              <a:t> 5-10% </a:t>
            </a:r>
            <a:r>
              <a:rPr lang="de-DE" dirty="0" smtClean="0">
                <a:solidFill>
                  <a:schemeClr val="bg1"/>
                </a:solidFill>
              </a:rPr>
              <a:t>+ </a:t>
            </a:r>
            <a:r>
              <a:rPr lang="de-DE" dirty="0" err="1">
                <a:solidFill>
                  <a:schemeClr val="bg1"/>
                </a:solidFill>
              </a:rPr>
              <a:t>P</a:t>
            </a:r>
            <a:r>
              <a:rPr lang="de-DE" dirty="0" err="1" smtClean="0">
                <a:solidFill>
                  <a:schemeClr val="bg1"/>
                </a:solidFill>
              </a:rPr>
              <a:t>rogress</a:t>
            </a:r>
            <a:r>
              <a:rPr lang="de-DE" dirty="0" smtClean="0">
                <a:solidFill>
                  <a:schemeClr val="bg1"/>
                </a:solidFill>
              </a:rPr>
              <a:t> der </a:t>
            </a:r>
            <a:r>
              <a:rPr lang="de-DE" dirty="0" err="1" smtClean="0">
                <a:solidFill>
                  <a:schemeClr val="bg1"/>
                </a:solidFill>
              </a:rPr>
              <a:t>Fibrose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de-DE" dirty="0" err="1" smtClean="0">
                <a:solidFill>
                  <a:schemeClr val="bg1"/>
                </a:solidFill>
              </a:rPr>
              <a:t>prog</a:t>
            </a:r>
            <a:r>
              <a:rPr lang="de-DE" dirty="0" smtClean="0">
                <a:solidFill>
                  <a:schemeClr val="bg1"/>
                </a:solidFill>
              </a:rPr>
              <a:t>. Atembeschwerden+ </a:t>
            </a:r>
            <a:r>
              <a:rPr lang="de-DE" dirty="0" err="1" smtClean="0">
                <a:solidFill>
                  <a:schemeClr val="bg1"/>
                </a:solidFill>
              </a:rPr>
              <a:t>Progress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der </a:t>
            </a:r>
            <a:r>
              <a:rPr lang="de-DE" dirty="0" err="1" smtClean="0">
                <a:solidFill>
                  <a:schemeClr val="bg1"/>
                </a:solidFill>
              </a:rPr>
              <a:t>Fibrose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&gt;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FVC</a:t>
            </a:r>
            <a:r>
              <a:rPr lang="de-DE" dirty="0">
                <a:solidFill>
                  <a:schemeClr val="bg1"/>
                </a:solidFill>
              </a:rPr>
              <a:t> &gt; 45% </a:t>
            </a:r>
            <a:r>
              <a:rPr lang="de-DE" dirty="0" err="1">
                <a:solidFill>
                  <a:schemeClr val="bg1"/>
                </a:solidFill>
              </a:rPr>
              <a:t>pred</a:t>
            </a:r>
            <a:r>
              <a:rPr lang="de-DE" dirty="0">
                <a:solidFill>
                  <a:schemeClr val="bg1"/>
                </a:solidFill>
              </a:rPr>
              <a:t> +  </a:t>
            </a:r>
            <a:r>
              <a:rPr lang="de-DE" dirty="0" err="1">
                <a:solidFill>
                  <a:schemeClr val="bg1"/>
                </a:solidFill>
              </a:rPr>
              <a:t>DLCO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30-80%pred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Erlaubte </a:t>
            </a:r>
            <a:r>
              <a:rPr lang="de-DE" dirty="0" err="1" smtClean="0">
                <a:solidFill>
                  <a:schemeClr val="bg1"/>
                </a:solidFill>
              </a:rPr>
              <a:t>Behandl</a:t>
            </a:r>
            <a:r>
              <a:rPr lang="de-DE" dirty="0" smtClean="0">
                <a:solidFill>
                  <a:schemeClr val="bg1"/>
                </a:solidFill>
              </a:rPr>
              <a:t>.	&gt; 6 m fix  </a:t>
            </a:r>
            <a:r>
              <a:rPr lang="de-DE" dirty="0" err="1" smtClean="0">
                <a:solidFill>
                  <a:schemeClr val="bg1"/>
                </a:solidFill>
              </a:rPr>
              <a:t>Prednisolon</a:t>
            </a:r>
            <a:r>
              <a:rPr lang="de-DE" dirty="0" smtClean="0">
                <a:solidFill>
                  <a:schemeClr val="bg1"/>
                </a:solidFill>
              </a:rPr>
              <a:t> 10 mg.; </a:t>
            </a:r>
            <a:r>
              <a:rPr lang="de-DE" dirty="0" err="1" smtClean="0">
                <a:solidFill>
                  <a:schemeClr val="bg1"/>
                </a:solidFill>
              </a:rPr>
              <a:t>Mycophenolat</a:t>
            </a:r>
            <a:r>
              <a:rPr lang="de-DE" dirty="0" smtClean="0">
                <a:solidFill>
                  <a:schemeClr val="bg1"/>
                </a:solidFill>
              </a:rPr>
              <a:t> (48%), </a:t>
            </a:r>
            <a:r>
              <a:rPr lang="de-DE" dirty="0" err="1" smtClean="0">
                <a:solidFill>
                  <a:schemeClr val="bg1"/>
                </a:solidFill>
              </a:rPr>
              <a:t>MTX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Randomisierung 	1:1 , normalisiert für Anti-</a:t>
            </a:r>
            <a:r>
              <a:rPr lang="de-DE" dirty="0" err="1" smtClean="0">
                <a:solidFill>
                  <a:schemeClr val="bg1"/>
                </a:solidFill>
              </a:rPr>
              <a:t>Topoisomerase1</a:t>
            </a:r>
            <a:r>
              <a:rPr lang="de-DE" dirty="0" smtClean="0">
                <a:solidFill>
                  <a:schemeClr val="bg1"/>
                </a:solidFill>
              </a:rPr>
              <a:t>-</a:t>
            </a:r>
            <a:r>
              <a:rPr lang="de-DE" dirty="0" err="1" smtClean="0">
                <a:solidFill>
                  <a:schemeClr val="bg1"/>
                </a:solidFill>
              </a:rPr>
              <a:t>AK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Intervention 	</a:t>
            </a:r>
            <a:r>
              <a:rPr lang="de-DE" dirty="0" err="1" smtClean="0">
                <a:solidFill>
                  <a:schemeClr val="bg1"/>
                </a:solidFill>
              </a:rPr>
              <a:t>Nintedanib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2x1150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placebo</a:t>
            </a:r>
            <a:r>
              <a:rPr lang="de-DE" dirty="0" smtClean="0">
                <a:solidFill>
                  <a:schemeClr val="bg1"/>
                </a:solidFill>
              </a:rPr>
              <a:t> Dauer 52-100 </a:t>
            </a:r>
            <a:r>
              <a:rPr lang="de-DE" dirty="0" err="1" smtClean="0">
                <a:solidFill>
                  <a:schemeClr val="bg1"/>
                </a:solidFill>
              </a:rPr>
              <a:t>ws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	</a:t>
            </a:r>
          </a:p>
          <a:p>
            <a:r>
              <a:rPr lang="de-DE" dirty="0" err="1">
                <a:solidFill>
                  <a:schemeClr val="bg1"/>
                </a:solidFill>
              </a:rPr>
              <a:t>Endpoint</a:t>
            </a:r>
            <a:r>
              <a:rPr lang="de-DE" dirty="0">
                <a:solidFill>
                  <a:schemeClr val="bg1"/>
                </a:solidFill>
              </a:rPr>
              <a:t>	prim	</a:t>
            </a:r>
            <a:r>
              <a:rPr lang="de-DE" dirty="0" smtClean="0">
                <a:solidFill>
                  <a:schemeClr val="bg1"/>
                </a:solidFill>
              </a:rPr>
              <a:t>Abfall </a:t>
            </a:r>
            <a:r>
              <a:rPr lang="de-DE" dirty="0" err="1">
                <a:solidFill>
                  <a:schemeClr val="bg1"/>
                </a:solidFill>
              </a:rPr>
              <a:t>FVC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err="1">
                <a:solidFill>
                  <a:schemeClr val="bg1"/>
                </a:solidFill>
              </a:rPr>
              <a:t>sek</a:t>
            </a: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 err="1" smtClean="0">
                <a:solidFill>
                  <a:schemeClr val="bg1"/>
                </a:solidFill>
              </a:rPr>
              <a:t>modRodmanSkinScore</a:t>
            </a:r>
            <a:r>
              <a:rPr lang="de-DE" dirty="0" smtClean="0">
                <a:solidFill>
                  <a:schemeClr val="bg1"/>
                </a:solidFill>
              </a:rPr>
              <a:t> (0-</a:t>
            </a:r>
            <a:r>
              <a:rPr lang="de-DE" dirty="0" err="1" smtClean="0">
                <a:solidFill>
                  <a:schemeClr val="bg1"/>
                </a:solidFill>
              </a:rPr>
              <a:t>51i</a:t>
            </a:r>
            <a:r>
              <a:rPr lang="de-DE" dirty="0" smtClean="0">
                <a:solidFill>
                  <a:schemeClr val="bg1"/>
                </a:solidFill>
              </a:rPr>
              <a:t>), </a:t>
            </a:r>
            <a:r>
              <a:rPr lang="de-DE" dirty="0" err="1" smtClean="0">
                <a:solidFill>
                  <a:schemeClr val="bg1"/>
                </a:solidFill>
              </a:rPr>
              <a:t>SGRQ</a:t>
            </a:r>
            <a:r>
              <a:rPr lang="de-DE" dirty="0" smtClean="0">
                <a:solidFill>
                  <a:schemeClr val="bg1"/>
                </a:solidFill>
              </a:rPr>
              <a:t> (0-100 i), </a:t>
            </a:r>
            <a:r>
              <a:rPr lang="de-DE" dirty="0" err="1" smtClean="0">
                <a:solidFill>
                  <a:schemeClr val="bg1"/>
                </a:solidFill>
              </a:rPr>
              <a:t>FIAQ</a:t>
            </a:r>
            <a:r>
              <a:rPr lang="de-DE" dirty="0" smtClean="0">
                <a:solidFill>
                  <a:schemeClr val="bg1"/>
                </a:solidFill>
              </a:rPr>
              <a:t>-DI (0-3 i) 		Mortalität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9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SENSCIS</a:t>
            </a:r>
            <a:r>
              <a:rPr lang="de-DE" sz="3600" dirty="0" smtClean="0">
                <a:solidFill>
                  <a:srgbClr val="002060"/>
                </a:solidFill>
              </a:rPr>
              <a:t>: Systemische Sklerose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Distler O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2019;380:2518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19450"/>
              </p:ext>
            </p:extLst>
          </p:nvPr>
        </p:nvGraphicFramePr>
        <p:xfrm>
          <a:off x="539552" y="2204864"/>
          <a:ext cx="7560840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728192"/>
                <a:gridCol w="1512168"/>
                <a:gridCol w="1080120"/>
              </a:tblGrid>
              <a:tr h="5457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Nintedanib</a:t>
                      </a:r>
                      <a:r>
                        <a:rPr lang="de-DE" dirty="0" smtClean="0"/>
                        <a:t> 288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Placebo 288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FVC</a:t>
                      </a:r>
                      <a:r>
                        <a:rPr lang="de-DE" dirty="0" smtClean="0"/>
                        <a:t>  ml Änderung /y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-52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-93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&lt;0,04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modRSS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-2,1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-1,9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sGRQ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-0,88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smtClean="0"/>
                        <a:t>Mortalität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0,35%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0,31%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smtClean="0"/>
                        <a:t>Durchfall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2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SENSCIS</a:t>
            </a:r>
            <a:r>
              <a:rPr lang="de-DE" sz="3600" dirty="0" smtClean="0">
                <a:solidFill>
                  <a:srgbClr val="002060"/>
                </a:solidFill>
              </a:rPr>
              <a:t>: Systemische Sklerose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Distler O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NEJM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2019;380:2518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649106"/>
              </p:ext>
            </p:extLst>
          </p:nvPr>
        </p:nvGraphicFramePr>
        <p:xfrm>
          <a:off x="539552" y="2204864"/>
          <a:ext cx="7560840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728192"/>
                <a:gridCol w="1512168"/>
                <a:gridCol w="1080120"/>
              </a:tblGrid>
              <a:tr h="5457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Nintedanib</a:t>
                      </a:r>
                      <a:r>
                        <a:rPr lang="de-DE" dirty="0" smtClean="0"/>
                        <a:t> 288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Placebo 288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FVC</a:t>
                      </a:r>
                      <a:r>
                        <a:rPr lang="de-DE" dirty="0" smtClean="0"/>
                        <a:t>  ml Änderung /y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-52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-93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&lt;0,04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modRSS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-2,1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-1,9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sGRQ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-0,88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</a:t>
                      </a:r>
                      <a:endParaRPr lang="de-DE" dirty="0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smtClean="0"/>
                        <a:t>Mortalität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0,35%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0,31%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ns</a:t>
                      </a:r>
                      <a:endParaRPr lang="de-DE"/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Druchfall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6985">
            <a:off x="2762250" y="3025775"/>
            <a:ext cx="36195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449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2961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Tocilizumab</a:t>
            </a:r>
            <a:r>
              <a:rPr lang="de-DE" sz="3600" dirty="0" smtClean="0">
                <a:solidFill>
                  <a:srgbClr val="002060"/>
                </a:solidFill>
              </a:rPr>
              <a:t>: </a:t>
            </a:r>
            <a:r>
              <a:rPr lang="de-DE" sz="3600" dirty="0" smtClean="0">
                <a:solidFill>
                  <a:srgbClr val="002060"/>
                </a:solidFill>
              </a:rPr>
              <a:t>Systemische Sklerose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131175" cy="36004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Khanna,D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the_lancet_respiratory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213285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210 Patienten mit SS erhielten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Tocilizumab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oder Placebo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x48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w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Primaerer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Endpunkt 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klinischer Hautscore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mRSS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ns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Sekundäre Endpunkte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VC				p&lt;0,02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Beschwerdescores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ns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3" y="2636912"/>
            <a:ext cx="33819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86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5760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Systemische Sklerose - Therapie</a:t>
            </a:r>
            <a:endParaRPr lang="de-D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8530" y="4053782"/>
            <a:ext cx="748883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Off </a:t>
            </a:r>
            <a:r>
              <a:rPr lang="de-DE" sz="2800" b="1" dirty="0" err="1" smtClean="0">
                <a:solidFill>
                  <a:schemeClr val="bg1"/>
                </a:solidFill>
              </a:rPr>
              <a:t>label</a:t>
            </a:r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Mycophenolat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Rituxinab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Toclizumab</a:t>
            </a:r>
            <a:r>
              <a:rPr lang="de-DE" sz="2800" dirty="0" smtClean="0">
                <a:solidFill>
                  <a:schemeClr val="bg1"/>
                </a:solidFill>
              </a:rPr>
              <a:t> (wie </a:t>
            </a:r>
            <a:r>
              <a:rPr lang="de-DE" sz="2800" dirty="0" err="1" smtClean="0">
                <a:solidFill>
                  <a:schemeClr val="bg1"/>
                </a:solidFill>
              </a:rPr>
              <a:t>Nintedanib</a:t>
            </a:r>
            <a:r>
              <a:rPr lang="de-DE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sz="2800" dirty="0" err="1" smtClean="0">
                <a:solidFill>
                  <a:schemeClr val="bg1"/>
                </a:solidFill>
              </a:rPr>
              <a:t>STammzellTx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9347" y="141277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Zugelassen	</a:t>
            </a:r>
            <a:r>
              <a:rPr lang="de-DE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de-DE" sz="3200" dirty="0" err="1" smtClean="0">
                <a:solidFill>
                  <a:schemeClr val="bg1"/>
                </a:solidFill>
              </a:rPr>
              <a:t>Cyclophosphamid</a:t>
            </a:r>
            <a:r>
              <a:rPr lang="de-DE" sz="3200" dirty="0" smtClean="0">
                <a:solidFill>
                  <a:schemeClr val="bg1"/>
                </a:solidFill>
              </a:rPr>
              <a:t> (nur initial, Mortalität 	nach 2 J. nicht mehr besser) </a:t>
            </a:r>
          </a:p>
          <a:p>
            <a:r>
              <a:rPr lang="de-DE" sz="3200" dirty="0" err="1" smtClean="0">
                <a:solidFill>
                  <a:schemeClr val="bg1"/>
                </a:solidFill>
              </a:rPr>
              <a:t>Nintedanib</a:t>
            </a:r>
            <a:r>
              <a:rPr lang="de-DE" sz="3200" dirty="0" smtClean="0">
                <a:solidFill>
                  <a:schemeClr val="bg1"/>
                </a:solidFill>
              </a:rPr>
              <a:t> nur </a:t>
            </a:r>
            <a:r>
              <a:rPr lang="de-DE" sz="3200" dirty="0" err="1" smtClean="0">
                <a:solidFill>
                  <a:schemeClr val="bg1"/>
                </a:solidFill>
              </a:rPr>
              <a:t>bez</a:t>
            </a:r>
            <a:r>
              <a:rPr lang="de-DE" sz="3200" dirty="0" smtClean="0">
                <a:solidFill>
                  <a:schemeClr val="bg1"/>
                </a:solidFill>
              </a:rPr>
              <a:t> VC als </a:t>
            </a:r>
            <a:r>
              <a:rPr lang="de-DE" sz="3200" dirty="0">
                <a:solidFill>
                  <a:schemeClr val="bg1"/>
                </a:solidFill>
              </a:rPr>
              <a:t>M</a:t>
            </a:r>
            <a:r>
              <a:rPr lang="de-DE" sz="3200" dirty="0" smtClean="0">
                <a:solidFill>
                  <a:schemeClr val="bg1"/>
                </a:solidFill>
              </a:rPr>
              <a:t>arker </a:t>
            </a:r>
          </a:p>
        </p:txBody>
      </p:sp>
    </p:spTree>
    <p:extLst>
      <p:ext uri="{BB962C8B-B14F-4D97-AF65-F5344CB8AC3E}">
        <p14:creationId xmlns:p14="http://schemas.microsoft.com/office/powerpoint/2010/main" val="1983902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42720" y="381640"/>
            <a:ext cx="8493120" cy="414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de-DE" sz="1500" b="1" dirty="0">
                <a:solidFill>
                  <a:srgbClr val="000000"/>
                </a:solidFill>
                <a:latin typeface="Arial" charset="0"/>
              </a:rPr>
              <a:t>Annual rate of decline in </a:t>
            </a:r>
            <a:r>
              <a:rPr lang="en-GB" altLang="de-DE" sz="1500" b="1" dirty="0" err="1">
                <a:solidFill>
                  <a:srgbClr val="000000"/>
                </a:solidFill>
                <a:latin typeface="Arial" charset="0"/>
              </a:rPr>
              <a:t>FVC</a:t>
            </a:r>
            <a:r>
              <a:rPr lang="en-GB" altLang="de-DE" sz="1500" b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GB" altLang="de-DE" sz="1500" b="1" dirty="0" err="1">
                <a:solidFill>
                  <a:srgbClr val="000000"/>
                </a:solidFill>
                <a:latin typeface="Arial" charset="0"/>
              </a:rPr>
              <a:t>SENSCIS</a:t>
            </a:r>
            <a:r>
              <a:rPr lang="en-GB" altLang="de-DE" sz="1500" b="1" dirty="0">
                <a:solidFill>
                  <a:srgbClr val="000000"/>
                </a:solidFill>
                <a:latin typeface="Arial" charset="0"/>
              </a:rPr>
              <a:t> versus </a:t>
            </a:r>
            <a:r>
              <a:rPr lang="en-GB" altLang="de-DE" sz="1500" b="1" dirty="0" err="1">
                <a:solidFill>
                  <a:srgbClr val="000000"/>
                </a:solidFill>
                <a:latin typeface="Arial" charset="0"/>
              </a:rPr>
              <a:t>INPULSIS</a:t>
            </a:r>
            <a:r>
              <a:rPr lang="en-GB" altLang="de-DE" sz="1500" b="1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540962"/>
            <a:ext cx="7804800" cy="376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defRPr/>
            </a:pPr>
            <a:r>
              <a:rPr lang="en-GB" altLang="de-DE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Teresa </a:t>
            </a:r>
            <a:r>
              <a:rPr lang="en-GB" altLang="de-DE" sz="11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Bruni</a:t>
            </a:r>
            <a:r>
              <a:rPr lang="en-GB" altLang="de-DE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, and Francesco </a:t>
            </a:r>
            <a:r>
              <a:rPr lang="en-GB" altLang="de-DE" sz="11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Varone</a:t>
            </a:r>
            <a:r>
              <a:rPr lang="en-GB" altLang="de-DE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 eaLnBrk="1">
              <a:defRPr/>
            </a:pPr>
            <a:r>
              <a:rPr lang="en-GB" altLang="de-DE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Breathe 2020;16:200005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de-DE" sz="900">
                <a:solidFill>
                  <a:srgbClr val="000000"/>
                </a:solidFill>
                <a:latin typeface="Arial" charset="0"/>
              </a:rPr>
              <a:t>©2020 by European Respiratory Society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99792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SCC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198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40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Systemische Sklerose - </a:t>
            </a:r>
            <a:r>
              <a:rPr lang="de-DE" sz="3600" dirty="0" err="1" smtClean="0">
                <a:solidFill>
                  <a:srgbClr val="002060"/>
                </a:solidFill>
              </a:rPr>
              <a:t>immunsupressiveTherapie</a:t>
            </a:r>
            <a:endParaRPr lang="de-D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Specker,C</a:t>
            </a:r>
            <a:r>
              <a:rPr lang="de-DE" dirty="0" smtClean="0">
                <a:solidFill>
                  <a:schemeClr val="bg1"/>
                </a:solidFill>
              </a:rPr>
              <a:t>. Essen 2020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24606"/>
              </p:ext>
            </p:extLst>
          </p:nvPr>
        </p:nvGraphicFramePr>
        <p:xfrm>
          <a:off x="755576" y="2060848"/>
          <a:ext cx="73621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0"/>
                <a:gridCol w="1656184"/>
                <a:gridCol w="1152128"/>
                <a:gridCol w="21602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Substanz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Zulassung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Anteil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Cyclophosphamid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+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7%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Nur initial &lt;</a:t>
                      </a:r>
                      <a:r>
                        <a:rPr lang="de-DE" sz="2400" baseline="0" dirty="0" smtClean="0"/>
                        <a:t> 2 J</a:t>
                      </a:r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Mycophenylat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17%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Rutuximab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Tocilizumab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1%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VC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54346"/>
              </p:ext>
            </p:extLst>
          </p:nvPr>
        </p:nvGraphicFramePr>
        <p:xfrm>
          <a:off x="755576" y="5085184"/>
          <a:ext cx="734481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656184"/>
                <a:gridCol w="1476164"/>
                <a:gridCol w="18362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Stammzelltx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Nintedanib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+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-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VC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1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Interstitielle Lungenerkrankungen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6165304"/>
            <a:ext cx="670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Spectrum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fibrotic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lung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, J </a:t>
            </a:r>
            <a:r>
              <a:rPr lang="de-DE" dirty="0" err="1" smtClean="0">
                <a:solidFill>
                  <a:schemeClr val="bg1"/>
                </a:solidFill>
              </a:rPr>
              <a:t>Wijsenbeek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NEJM</a:t>
            </a:r>
            <a:r>
              <a:rPr lang="de-DE" dirty="0" smtClean="0">
                <a:solidFill>
                  <a:schemeClr val="bg1"/>
                </a:solidFill>
              </a:rPr>
              <a:t> 2020; 383:958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554" y="1768748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Prävalenz   		</a:t>
            </a:r>
            <a:r>
              <a:rPr lang="de-DE" sz="2400" dirty="0" smtClean="0">
                <a:solidFill>
                  <a:schemeClr val="bg1"/>
                </a:solidFill>
              </a:rPr>
              <a:t>75/100000</a:t>
            </a: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</a:t>
            </a:r>
            <a:r>
              <a:rPr lang="de-DE" sz="2400" dirty="0" err="1" smtClean="0">
                <a:solidFill>
                  <a:schemeClr val="bg1"/>
                </a:solidFill>
              </a:rPr>
              <a:t>Sarkoidose</a:t>
            </a:r>
            <a:r>
              <a:rPr lang="de-DE" sz="2400" dirty="0" smtClean="0">
                <a:solidFill>
                  <a:schemeClr val="bg1"/>
                </a:solidFill>
              </a:rPr>
              <a:t> 	30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	</a:t>
            </a:r>
            <a:r>
              <a:rPr lang="de-DE" sz="2400" dirty="0" err="1" smtClean="0">
                <a:solidFill>
                  <a:schemeClr val="bg1"/>
                </a:solidFill>
              </a:rPr>
              <a:t>CTD</a:t>
            </a:r>
            <a:r>
              <a:rPr lang="de-DE" sz="2400" dirty="0" smtClean="0">
                <a:solidFill>
                  <a:schemeClr val="bg1"/>
                </a:solidFill>
              </a:rPr>
              <a:t>-assoziiert 	12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	</a:t>
            </a:r>
            <a:r>
              <a:rPr lang="de-DE" sz="2400" dirty="0" err="1" smtClean="0">
                <a:solidFill>
                  <a:schemeClr val="bg1"/>
                </a:solidFill>
              </a:rPr>
              <a:t>IPF</a:t>
            </a:r>
            <a:r>
              <a:rPr lang="de-DE" sz="2400" dirty="0" smtClean="0">
                <a:solidFill>
                  <a:schemeClr val="bg1"/>
                </a:solidFill>
              </a:rPr>
              <a:t>		</a:t>
            </a:r>
            <a:r>
              <a:rPr lang="de-DE" sz="2400" dirty="0" smtClean="0">
                <a:solidFill>
                  <a:schemeClr val="bg1"/>
                </a:solidFill>
              </a:rPr>
              <a:t>8    = 30 % der idiopathischen IP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HP</a:t>
            </a:r>
          </a:p>
          <a:p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unklassifizierbare IP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51720" y="6381328"/>
            <a:ext cx="691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Spectrum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fibrotic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lung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, J </a:t>
            </a:r>
            <a:r>
              <a:rPr lang="de-DE" dirty="0" err="1" smtClean="0">
                <a:solidFill>
                  <a:schemeClr val="bg1"/>
                </a:solidFill>
              </a:rPr>
              <a:t>Wijsenbeek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NEJM</a:t>
            </a:r>
            <a:r>
              <a:rPr lang="de-DE" dirty="0" smtClean="0">
                <a:solidFill>
                  <a:schemeClr val="bg1"/>
                </a:solidFill>
              </a:rPr>
              <a:t> 2020; 383:958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554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740"/>
            <a:ext cx="6840760" cy="578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1640" y="3236702"/>
            <a:ext cx="648072" cy="200055"/>
          </a:xfrm>
          <a:prstGeom prst="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700" b="1" dirty="0" err="1" smtClean="0">
                <a:latin typeface="Arial Black" panose="020B0A04020102020204" pitchFamily="34" charset="0"/>
              </a:rPr>
              <a:t>Antifirb</a:t>
            </a:r>
            <a:r>
              <a:rPr lang="de-DE" sz="700" dirty="0" smtClean="0"/>
              <a:t>.</a:t>
            </a:r>
            <a:endParaRPr lang="de-DE" sz="700" dirty="0"/>
          </a:p>
        </p:txBody>
      </p:sp>
      <p:sp>
        <p:nvSpPr>
          <p:cNvPr id="4" name="Textfeld 3"/>
          <p:cNvSpPr txBox="1"/>
          <p:nvPr/>
        </p:nvSpPr>
        <p:spPr>
          <a:xfrm>
            <a:off x="47099" y="62205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TCL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toclizumab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</a:rPr>
              <a:t> Anti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Il.6</a:t>
            </a:r>
            <a:endParaRPr lang="de-DE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aDa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Adalizumab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</a:rPr>
              <a:t> Anti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</a:rPr>
              <a:t>TNFa</a:t>
            </a:r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0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200800" cy="9361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Ausblick : </a:t>
            </a:r>
            <a:r>
              <a:rPr lang="de-DE" sz="3600" dirty="0" err="1" smtClean="0">
                <a:solidFill>
                  <a:srgbClr val="002060"/>
                </a:solidFill>
              </a:rPr>
              <a:t>ILD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1628800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Hinweis auf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ILD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iR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Abklärung von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Husten/ Luftnot/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Sklerosiphonie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Trommelschägelfingern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Rx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-Befund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Klinik –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FA-Begleiterkrqnkungen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Umwelt- Lab.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1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mm Volumen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CTT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: 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mit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(Lymphome) oder ohne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RKM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Spezialtechniken ( In/Exspiration, Bauchlage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sz="2400" b="1" dirty="0" err="1" smtClean="0">
                <a:solidFill>
                  <a:schemeClr val="bg1">
                    <a:lumMod val="95000"/>
                  </a:schemeClr>
                </a:solidFill>
              </a:rPr>
              <a:t>IPF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frühzeitige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antifibrotische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Therapie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Ggf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Lungenbiopsie: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spezifische Krankheitszuordnung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- spezifische Therapie</a:t>
            </a: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idiopathische – nicht </a:t>
            </a:r>
            <a:r>
              <a:rPr lang="de-DE" sz="2400" b="1" dirty="0" err="1" smtClean="0">
                <a:solidFill>
                  <a:schemeClr val="bg1">
                    <a:lumMod val="95000"/>
                  </a:schemeClr>
                </a:solidFill>
              </a:rPr>
              <a:t>IPF</a:t>
            </a:r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-Erkrankungen</a:t>
            </a:r>
          </a:p>
          <a:p>
            <a:endParaRPr lang="de-DE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UIP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wenn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rogress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antifibrotische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Therapie</a:t>
            </a: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	entzündliches Muster	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antiinflammatiorische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 Therapie 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 flipH="1">
            <a:off x="407866" y="2492896"/>
            <a:ext cx="275702" cy="288032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/>
          <p:cNvSpPr/>
          <p:nvPr/>
        </p:nvSpPr>
        <p:spPr>
          <a:xfrm rot="13983424">
            <a:off x="270063" y="4859575"/>
            <a:ext cx="904893" cy="369822"/>
          </a:xfrm>
          <a:prstGeom prst="left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 rot="13983424">
            <a:off x="243453" y="5723671"/>
            <a:ext cx="904893" cy="369822"/>
          </a:xfrm>
          <a:prstGeom prst="left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links 11"/>
          <p:cNvSpPr/>
          <p:nvPr/>
        </p:nvSpPr>
        <p:spPr>
          <a:xfrm rot="13983424">
            <a:off x="290798" y="3500811"/>
            <a:ext cx="904893" cy="369822"/>
          </a:xfrm>
          <a:prstGeom prst="left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499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3"/>
          <p:cNvSpPr txBox="1">
            <a:spLocks noChangeArrowheads="1"/>
          </p:cNvSpPr>
          <p:nvPr/>
        </p:nvSpPr>
        <p:spPr bwMode="auto">
          <a:xfrm>
            <a:off x="4963681" y="6237295"/>
            <a:ext cx="39196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de-DE" altLang="de-DE" dirty="0" err="1">
                <a:solidFill>
                  <a:schemeClr val="bg1"/>
                </a:solidFill>
              </a:rPr>
              <a:t>Fleischner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dirty="0" err="1">
                <a:solidFill>
                  <a:schemeClr val="bg1"/>
                </a:solidFill>
              </a:rPr>
              <a:t>soc</a:t>
            </a:r>
            <a:r>
              <a:rPr lang="de-DE" altLang="de-DE" dirty="0">
                <a:solidFill>
                  <a:schemeClr val="bg1"/>
                </a:solidFill>
              </a:rPr>
              <a:t>. Guideline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720" y="489652"/>
            <a:ext cx="8229600" cy="5227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8720" indent="0">
              <a:buNone/>
              <a:defRPr/>
            </a:pPr>
            <a:r>
              <a:rPr lang="de-DE" sz="3600" dirty="0" err="1">
                <a:solidFill>
                  <a:schemeClr val="bg1"/>
                </a:solidFill>
              </a:rPr>
              <a:t>Inzidentielle</a:t>
            </a:r>
            <a:r>
              <a:rPr lang="de-DE" sz="3600" dirty="0">
                <a:solidFill>
                  <a:schemeClr val="bg1"/>
                </a:solidFill>
              </a:rPr>
              <a:t> CT-</a:t>
            </a:r>
            <a:r>
              <a:rPr lang="de-DE" sz="3600" dirty="0" err="1">
                <a:solidFill>
                  <a:schemeClr val="bg1"/>
                </a:solidFill>
              </a:rPr>
              <a:t>Lungenabnormalität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315" y="1207972"/>
            <a:ext cx="7506069" cy="516206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bg1"/>
                </a:solidFill>
              </a:rPr>
              <a:t>Zufallsbefund ohne  Hinweise auf vorbestehende </a:t>
            </a:r>
            <a:r>
              <a:rPr lang="de-DE" sz="2400" dirty="0" err="1">
                <a:solidFill>
                  <a:schemeClr val="bg1"/>
                </a:solidFill>
              </a:rPr>
              <a:t>ILD</a:t>
            </a:r>
            <a:r>
              <a:rPr lang="de-DE" sz="2400" dirty="0">
                <a:solidFill>
                  <a:schemeClr val="bg1"/>
                </a:solidFill>
              </a:rPr>
              <a:t> oder typische Ursache </a:t>
            </a:r>
          </a:p>
          <a:p>
            <a:pPr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2400" dirty="0">
                <a:solidFill>
                  <a:schemeClr val="bg1"/>
                </a:solidFill>
              </a:rPr>
              <a:t>Beschreibung: 	nicht </a:t>
            </a:r>
            <a:r>
              <a:rPr lang="de-DE" sz="2400" dirty="0" err="1">
                <a:solidFill>
                  <a:schemeClr val="bg1"/>
                </a:solidFill>
              </a:rPr>
              <a:t>subpleural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2400" dirty="0">
                <a:solidFill>
                  <a:schemeClr val="bg1"/>
                </a:solidFill>
              </a:rPr>
              <a:t>		</a:t>
            </a:r>
            <a:r>
              <a:rPr lang="de-DE" sz="2400" dirty="0" smtClean="0">
                <a:solidFill>
                  <a:schemeClr val="bg1"/>
                </a:solidFill>
              </a:rPr>
              <a:t>nicht </a:t>
            </a:r>
            <a:r>
              <a:rPr lang="de-DE" sz="2400" dirty="0" err="1">
                <a:solidFill>
                  <a:schemeClr val="bg1"/>
                </a:solidFill>
              </a:rPr>
              <a:t>fibrotisch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2400" dirty="0">
                <a:solidFill>
                  <a:schemeClr val="bg1"/>
                </a:solidFill>
              </a:rPr>
              <a:t>		</a:t>
            </a:r>
            <a:r>
              <a:rPr lang="de-DE" sz="2400" dirty="0" err="1" smtClean="0">
                <a:solidFill>
                  <a:schemeClr val="bg1"/>
                </a:solidFill>
              </a:rPr>
              <a:t>subpleural-fibrotisch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marL="311045" indent="-311045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</a:rPr>
              <a:t>Einordnen als     &gt; </a:t>
            </a:r>
            <a:r>
              <a:rPr lang="de-DE" sz="2400" dirty="0" err="1">
                <a:solidFill>
                  <a:schemeClr val="bg1"/>
                </a:solidFill>
              </a:rPr>
              <a:t>interstitial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lung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abnormality</a:t>
            </a:r>
            <a:endParaRPr lang="de-DE" sz="2400" dirty="0">
              <a:solidFill>
                <a:schemeClr val="bg1"/>
              </a:solidFill>
            </a:endParaRPr>
          </a:p>
          <a:p>
            <a:pPr lvl="4"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       &gt; </a:t>
            </a:r>
            <a:r>
              <a:rPr lang="de-DE" sz="2400" dirty="0">
                <a:solidFill>
                  <a:schemeClr val="bg1"/>
                </a:solidFill>
              </a:rPr>
              <a:t>klinische relevante </a:t>
            </a:r>
            <a:r>
              <a:rPr lang="de-DE" sz="2400" dirty="0" err="1">
                <a:solidFill>
                  <a:schemeClr val="bg1"/>
                </a:solidFill>
              </a:rPr>
              <a:t>ILD</a:t>
            </a:r>
            <a:endParaRPr lang="de-DE" sz="2400" dirty="0">
              <a:solidFill>
                <a:schemeClr val="bg1"/>
              </a:solidFill>
            </a:endParaRPr>
          </a:p>
          <a:p>
            <a:pPr lvl="5"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 lvl="5">
              <a:defRPr/>
            </a:pPr>
            <a:r>
              <a:rPr lang="de-DE" sz="2400" dirty="0">
                <a:solidFill>
                  <a:schemeClr val="bg1"/>
                </a:solidFill>
              </a:rPr>
              <a:t>Risikofaktoren ausschalten</a:t>
            </a:r>
          </a:p>
          <a:p>
            <a:pPr lvl="5">
              <a:defRPr/>
            </a:pPr>
            <a:r>
              <a:rPr lang="de-DE" sz="2400" dirty="0">
                <a:solidFill>
                  <a:schemeClr val="bg1"/>
                </a:solidFill>
              </a:rPr>
              <a:t>		</a:t>
            </a:r>
            <a:r>
              <a:rPr lang="de-DE" sz="2400" dirty="0" err="1" smtClean="0">
                <a:solidFill>
                  <a:schemeClr val="bg1"/>
                </a:solidFill>
              </a:rPr>
              <a:t>VK</a:t>
            </a:r>
            <a:r>
              <a:rPr lang="de-DE" sz="2400" dirty="0" smtClean="0">
                <a:solidFill>
                  <a:schemeClr val="bg1"/>
                </a:solidFill>
              </a:rPr>
              <a:t> klinisch 	3-12 </a:t>
            </a:r>
            <a:r>
              <a:rPr lang="de-DE" sz="2400" dirty="0">
                <a:solidFill>
                  <a:schemeClr val="bg1"/>
                </a:solidFill>
              </a:rPr>
              <a:t>M</a:t>
            </a:r>
            <a:r>
              <a:rPr lang="de-DE" sz="2400" dirty="0" smtClean="0">
                <a:solidFill>
                  <a:schemeClr val="bg1"/>
                </a:solidFill>
              </a:rPr>
              <a:t>onate</a:t>
            </a:r>
            <a:endParaRPr lang="de-DE" sz="2400" dirty="0">
              <a:solidFill>
                <a:schemeClr val="bg1"/>
              </a:solidFill>
            </a:endParaRPr>
          </a:p>
          <a:p>
            <a:pPr lvl="5">
              <a:defRPr/>
            </a:pPr>
            <a:r>
              <a:rPr lang="de-DE" sz="2400" dirty="0">
                <a:solidFill>
                  <a:schemeClr val="bg1"/>
                </a:solidFill>
              </a:rPr>
              <a:t>		</a:t>
            </a:r>
            <a:r>
              <a:rPr lang="de-DE" sz="2400" dirty="0" err="1" smtClean="0">
                <a:solidFill>
                  <a:schemeClr val="bg1"/>
                </a:solidFill>
              </a:rPr>
              <a:t>VK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CTT</a:t>
            </a:r>
            <a:r>
              <a:rPr lang="de-DE" sz="2400" dirty="0" smtClean="0">
                <a:solidFill>
                  <a:schemeClr val="bg1"/>
                </a:solidFill>
              </a:rPr>
              <a:t> 	12-24 Monate 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Idiopathische Interstitielle Lungenerkrankungen </a:t>
            </a:r>
            <a:r>
              <a:rPr lang="de-DE" sz="2800" dirty="0" err="1" smtClean="0">
                <a:solidFill>
                  <a:srgbClr val="002060"/>
                </a:solidFill>
              </a:rPr>
              <a:t>ieS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5517232"/>
            <a:ext cx="8424936" cy="1224136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Seltene </a:t>
            </a:r>
            <a:r>
              <a:rPr lang="de-DE" dirty="0" err="1">
                <a:solidFill>
                  <a:schemeClr val="bg1"/>
                </a:solidFill>
              </a:rPr>
              <a:t>Histopathologische</a:t>
            </a:r>
            <a:r>
              <a:rPr lang="de-DE" dirty="0">
                <a:solidFill>
                  <a:schemeClr val="bg1"/>
                </a:solidFill>
              </a:rPr>
              <a:t> Muster: </a:t>
            </a:r>
            <a:r>
              <a:rPr lang="de-DE" dirty="0" smtClean="0">
                <a:solidFill>
                  <a:schemeClr val="bg1"/>
                </a:solidFill>
              </a:rPr>
              <a:t>idiopathische </a:t>
            </a:r>
            <a:r>
              <a:rPr lang="de-DE" dirty="0">
                <a:solidFill>
                  <a:schemeClr val="bg1"/>
                </a:solidFill>
              </a:rPr>
              <a:t>lymphoide Pneumonie</a:t>
            </a: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			Idiopathische </a:t>
            </a:r>
            <a:r>
              <a:rPr lang="de-DE" dirty="0" err="1">
                <a:solidFill>
                  <a:schemeClr val="bg1"/>
                </a:solidFill>
              </a:rPr>
              <a:t>pleuroparenchymale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Fibroelastose</a:t>
            </a:r>
            <a:endParaRPr lang="de-DE" dirty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			Akute </a:t>
            </a:r>
            <a:r>
              <a:rPr lang="de-DE" dirty="0" err="1">
                <a:solidFill>
                  <a:schemeClr val="bg1"/>
                </a:solidFill>
              </a:rPr>
              <a:t>fibrinös</a:t>
            </a:r>
            <a:r>
              <a:rPr lang="de-DE" dirty="0">
                <a:solidFill>
                  <a:schemeClr val="bg1"/>
                </a:solidFill>
              </a:rPr>
              <a:t>-organisierende Pneumonie</a:t>
            </a:r>
          </a:p>
          <a:p>
            <a:pPr algn="l"/>
            <a:endParaRPr lang="de-DE" dirty="0">
              <a:solidFill>
                <a:schemeClr val="bg1"/>
              </a:solidFill>
            </a:endParaRPr>
          </a:p>
          <a:p>
            <a:pPr algn="l"/>
            <a:r>
              <a:rPr lang="de-DE" dirty="0">
                <a:solidFill>
                  <a:schemeClr val="bg1"/>
                </a:solidFill>
              </a:rPr>
              <a:t>Unklassifizierbare IP 	Muster oder Verlauf widersprüchlich, </a:t>
            </a:r>
            <a:r>
              <a:rPr lang="de-DE" dirty="0" smtClean="0">
                <a:solidFill>
                  <a:schemeClr val="bg1"/>
                </a:solidFill>
              </a:rPr>
              <a:t>Überlappen </a:t>
            </a:r>
            <a:r>
              <a:rPr lang="de-DE" dirty="0">
                <a:solidFill>
                  <a:schemeClr val="bg1"/>
                </a:solidFill>
              </a:rPr>
              <a:t>sekundär-idiopathisch</a:t>
            </a:r>
          </a:p>
          <a:p>
            <a:pPr algn="l"/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0259"/>
              </p:ext>
            </p:extLst>
          </p:nvPr>
        </p:nvGraphicFramePr>
        <p:xfrm>
          <a:off x="107504" y="1196752"/>
          <a:ext cx="8424937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2664296"/>
                <a:gridCol w="1926214"/>
                <a:gridCol w="210623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Krankheit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Pathologie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Radiologie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Chronisch </a:t>
                      </a:r>
                      <a:r>
                        <a:rPr lang="de-DE" dirty="0" err="1" smtClean="0"/>
                        <a:t>fibrosierend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Idiopathische </a:t>
                      </a:r>
                      <a:r>
                        <a:rPr lang="de-DE" dirty="0" err="1" smtClean="0"/>
                        <a:t>Lungenfibrose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IPF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Usual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interstitial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Pneumonia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UPF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UIP</a:t>
                      </a:r>
                      <a:r>
                        <a:rPr lang="de-DE" dirty="0" smtClean="0"/>
                        <a:t>-pattern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Nonspezifische</a:t>
                      </a:r>
                      <a:r>
                        <a:rPr lang="de-DE" dirty="0" smtClean="0"/>
                        <a:t> interstitielle Pneumonie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NSIP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fibrotic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NSIP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cellular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NSIP</a:t>
                      </a:r>
                      <a:r>
                        <a:rPr lang="de-DE" dirty="0" smtClean="0"/>
                        <a:t>-pattern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Rauchassoziiert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Resp.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bronchiolitis</a:t>
                      </a:r>
                      <a:r>
                        <a:rPr lang="de-DE" baseline="0" dirty="0" smtClean="0"/>
                        <a:t>   </a:t>
                      </a:r>
                      <a:r>
                        <a:rPr lang="de-DE" baseline="0" dirty="0" err="1" smtClean="0"/>
                        <a:t>interst</a:t>
                      </a:r>
                      <a:r>
                        <a:rPr lang="de-DE" baseline="0" dirty="0" smtClean="0"/>
                        <a:t>  </a:t>
                      </a:r>
                      <a:r>
                        <a:rPr lang="de-DE" baseline="0" dirty="0" err="1" smtClean="0"/>
                        <a:t>lung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disease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Resp. </a:t>
                      </a:r>
                      <a:r>
                        <a:rPr lang="de-DE" dirty="0" err="1" smtClean="0"/>
                        <a:t>Bronchiolitis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Resp.Bronchiolitis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Desquamative</a:t>
                      </a:r>
                      <a:r>
                        <a:rPr lang="de-DE" dirty="0" smtClean="0"/>
                        <a:t> interstitielle Pneumonie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Akut/subakut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Cryptogen</a:t>
                      </a:r>
                      <a:r>
                        <a:rPr lang="de-DE" dirty="0" smtClean="0"/>
                        <a:t> organisierende Pneumonie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Organisierende Pneumonie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OP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Akute </a:t>
                      </a:r>
                      <a:r>
                        <a:rPr lang="de-DE" dirty="0" err="1" smtClean="0"/>
                        <a:t>interstitelle</a:t>
                      </a:r>
                      <a:r>
                        <a:rPr lang="de-DE" dirty="0" smtClean="0"/>
                        <a:t> Pneumonie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Diffuser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Alveolarschaden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DAD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724128" y="4437112"/>
            <a:ext cx="302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Spectrum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fibrotic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lung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, J </a:t>
            </a:r>
            <a:r>
              <a:rPr lang="de-DE" dirty="0" err="1" smtClean="0">
                <a:solidFill>
                  <a:schemeClr val="bg1"/>
                </a:solidFill>
              </a:rPr>
              <a:t>Wijsenbeek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NEJM</a:t>
            </a:r>
            <a:r>
              <a:rPr lang="de-DE" dirty="0" smtClean="0">
                <a:solidFill>
                  <a:schemeClr val="bg1"/>
                </a:solidFill>
              </a:rPr>
              <a:t> 2020; 383:958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554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39"/>
            <a:ext cx="5086350" cy="65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Nomenklatur interstitielle Pneumonien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739" y="-578411"/>
            <a:ext cx="4013791" cy="84282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35897" y="6165304"/>
            <a:ext cx="51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Diffuse </a:t>
            </a:r>
            <a:r>
              <a:rPr lang="de-DE" dirty="0" err="1" smtClean="0">
                <a:solidFill>
                  <a:schemeClr val="bg1"/>
                </a:solidFill>
              </a:rPr>
              <a:t>parenchymals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disease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Costabel</a:t>
            </a:r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 err="1" smtClean="0">
                <a:solidFill>
                  <a:schemeClr val="bg1"/>
                </a:solidFill>
              </a:rPr>
              <a:t>Karger2007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Microsoft Office PowerPoint</Application>
  <PresentationFormat>Bildschirmpräsentation (4:3)</PresentationFormat>
  <Paragraphs>817</Paragraphs>
  <Slides>62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3" baseType="lpstr">
      <vt:lpstr>Larissa</vt:lpstr>
      <vt:lpstr>Interstitielle Lungenerkrankungen</vt:lpstr>
      <vt:lpstr>Interstitielle Lungenerkrankungen Ätiologie</vt:lpstr>
      <vt:lpstr>Interstitielle Lungenerkrankungen</vt:lpstr>
      <vt:lpstr>Interstitielle Lungenerkrankungen</vt:lpstr>
      <vt:lpstr>Interstitielle Lungenerkrankungen Zeitverlauf</vt:lpstr>
      <vt:lpstr>Interstitielle Lungenerkrankungen</vt:lpstr>
      <vt:lpstr>Idiopathische Interstitielle Lungenerkrankungen ieS</vt:lpstr>
      <vt:lpstr>PowerPoint-Präsentation</vt:lpstr>
      <vt:lpstr>Nomenklatur interstitielle Pneumonien</vt:lpstr>
      <vt:lpstr>Idiopathische Lungenfibrose: IPF</vt:lpstr>
      <vt:lpstr>nonspecific interstitial pneumonia NSIP</vt:lpstr>
      <vt:lpstr>Acute interstitial Pneumonia AIP</vt:lpstr>
      <vt:lpstr>Desquamative interstitial pneumonia DIP/  respiratory bronchiolitis- interstitial lund disease RBILD</vt:lpstr>
      <vt:lpstr>CTT – alveolär: ground-glass opacity GGO</vt:lpstr>
      <vt:lpstr>CTT reticular/ septal fibrosis:</vt:lpstr>
      <vt:lpstr>ILD  CTT Radiologie: honeycombing</vt:lpstr>
      <vt:lpstr>Interstitielle Lungenerkrankungen Radiologie: honeycoombing</vt:lpstr>
      <vt:lpstr>Radiologie: small nodules</vt:lpstr>
      <vt:lpstr>CTT-Morphologie ILD</vt:lpstr>
      <vt:lpstr>Interstitielle Lungenerkrankungen BAL/Gewebsproben</vt:lpstr>
      <vt:lpstr>Idiopathische Lungenfibrose Diagnostische Basis:  </vt:lpstr>
      <vt:lpstr>CTT UIP</vt:lpstr>
      <vt:lpstr>CTT UIP</vt:lpstr>
      <vt:lpstr>IPF HR CTT</vt:lpstr>
      <vt:lpstr>IPF HR CTT</vt:lpstr>
      <vt:lpstr>Histopathologie UIP</vt:lpstr>
      <vt:lpstr>IPF Risikofaktoren</vt:lpstr>
      <vt:lpstr>IPF Exacerbation</vt:lpstr>
      <vt:lpstr>Capacity I+II: Pirfenidone bei IPF</vt:lpstr>
      <vt:lpstr>Pirfenidone bei IPF</vt:lpstr>
      <vt:lpstr>Ascend: Pirfenidone bei IPF</vt:lpstr>
      <vt:lpstr>Pirfenidone  5-Jahres-Überleben  Empire-Studie Tschechien</vt:lpstr>
      <vt:lpstr>Impulsis: Nintedanib bei IPF</vt:lpstr>
      <vt:lpstr>Idiopathische Lungenfibrose</vt:lpstr>
      <vt:lpstr>Impulsis: Nintedanib bei IPF</vt:lpstr>
      <vt:lpstr>Kasuistik 1 </vt:lpstr>
      <vt:lpstr>Kasuistik </vt:lpstr>
      <vt:lpstr>Kasuistik 1 </vt:lpstr>
      <vt:lpstr>Inbuild: progressiv-fibrosierende ILD</vt:lpstr>
      <vt:lpstr>Inbuild: progressiv-fibrosierende ILD</vt:lpstr>
      <vt:lpstr>Inbuild: progressiv-fibrosierende ILD</vt:lpstr>
      <vt:lpstr>Tageszeitabhängigkeit der VC-Messung</vt:lpstr>
      <vt:lpstr>HP/EAA-Diagnostik</vt:lpstr>
      <vt:lpstr>Hypersensitivitätspneumonitis </vt:lpstr>
      <vt:lpstr>HP/EAA-Diagnostik</vt:lpstr>
      <vt:lpstr>HP/EAA-Diagnostik</vt:lpstr>
      <vt:lpstr>Hypersensitivitätspneumonitis </vt:lpstr>
      <vt:lpstr>Hypersensitivitätspneumonitis </vt:lpstr>
      <vt:lpstr>Lungenfibrose in der Rheumatologie</vt:lpstr>
      <vt:lpstr>Interstitielle Lungenerkrankungen  in der Rheumatologie</vt:lpstr>
      <vt:lpstr>Systemische Sklerose Extracutane Manifestation</vt:lpstr>
      <vt:lpstr>Systemische Sklerose- Diagnostik</vt:lpstr>
      <vt:lpstr>SENSCIS: Systemische Sklerose</vt:lpstr>
      <vt:lpstr>SENSCIS: Systemische Sklerose</vt:lpstr>
      <vt:lpstr>SENSCIS: Systemische Sklerose</vt:lpstr>
      <vt:lpstr>Tocilizumab: Systemische Sklerose</vt:lpstr>
      <vt:lpstr>Systemische Sklerose - Therapie</vt:lpstr>
      <vt:lpstr>PowerPoint-Präsentation</vt:lpstr>
      <vt:lpstr>Systemische Sklerose - immunsupressiveTherapie</vt:lpstr>
      <vt:lpstr>PowerPoint-Präsentation</vt:lpstr>
      <vt:lpstr>Ausblick : ILD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Interstitielle Lungenerkrankungen</dc:title>
  <dc:creator>Daniel</dc:creator>
  <cp:lastModifiedBy>Daniel</cp:lastModifiedBy>
  <cp:revision>120</cp:revision>
  <dcterms:created xsi:type="dcterms:W3CDTF">2020-08-08T17:13:05Z</dcterms:created>
  <dcterms:modified xsi:type="dcterms:W3CDTF">2020-09-28T00:48:37Z</dcterms:modified>
</cp:coreProperties>
</file>